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257" r:id="rId3"/>
    <p:sldId id="272" r:id="rId4"/>
    <p:sldId id="297" r:id="rId5"/>
    <p:sldId id="276" r:id="rId6"/>
    <p:sldId id="313" r:id="rId7"/>
    <p:sldId id="299" r:id="rId8"/>
    <p:sldId id="315" r:id="rId9"/>
    <p:sldId id="314" r:id="rId10"/>
    <p:sldId id="300" r:id="rId11"/>
    <p:sldId id="301" r:id="rId12"/>
    <p:sldId id="302" r:id="rId13"/>
    <p:sldId id="303" r:id="rId14"/>
    <p:sldId id="304" r:id="rId15"/>
    <p:sldId id="306" r:id="rId16"/>
    <p:sldId id="277" r:id="rId17"/>
    <p:sldId id="309" r:id="rId18"/>
    <p:sldId id="278" r:id="rId19"/>
    <p:sldId id="310" r:id="rId20"/>
    <p:sldId id="279" r:id="rId21"/>
    <p:sldId id="280" r:id="rId22"/>
    <p:sldId id="316" r:id="rId23"/>
    <p:sldId id="317" r:id="rId24"/>
    <p:sldId id="281" r:id="rId25"/>
    <p:sldId id="282" r:id="rId26"/>
    <p:sldId id="318" r:id="rId27"/>
    <p:sldId id="319" r:id="rId28"/>
    <p:sldId id="320" r:id="rId29"/>
    <p:sldId id="321" r:id="rId30"/>
    <p:sldId id="322" r:id="rId31"/>
    <p:sldId id="312" r:id="rId32"/>
    <p:sldId id="323" r:id="rId33"/>
    <p:sldId id="324" r:id="rId34"/>
    <p:sldId id="287" r:id="rId35"/>
    <p:sldId id="311" r:id="rId36"/>
    <p:sldId id="285" r:id="rId37"/>
  </p:sldIdLst>
  <p:sldSz cx="9144000" cy="6858000" type="screen4x3"/>
  <p:notesSz cx="6858000" cy="9144000"/>
  <p:defaultTextStyle>
    <a:defPPr>
      <a:defRPr lang="fr-FR"/>
    </a:defPPr>
    <a:lvl1pPr algn="l" rtl="0" fontAlgn="base">
      <a:spcBef>
        <a:spcPct val="0"/>
      </a:spcBef>
      <a:spcAft>
        <a:spcPct val="0"/>
      </a:spcAft>
      <a:defRPr sz="16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sz="16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0"/>
      </a:spcBef>
      <a:spcAft>
        <a:spcPct val="0"/>
      </a:spcAft>
      <a:defRPr sz="16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0"/>
      </a:spcBef>
      <a:spcAft>
        <a:spcPct val="0"/>
      </a:spcAft>
      <a:defRPr sz="16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0"/>
      </a:spcBef>
      <a:spcAft>
        <a:spcPct val="0"/>
      </a:spcAft>
      <a:defRPr sz="16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6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16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16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16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C3F04"/>
    <a:srgbClr val="66FF66"/>
    <a:srgbClr val="FF00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249" autoAdjust="0"/>
  </p:normalViewPr>
  <p:slideViewPr>
    <p:cSldViewPr snapToGrid="0">
      <p:cViewPr>
        <p:scale>
          <a:sx n="66" d="100"/>
          <a:sy n="66" d="100"/>
        </p:scale>
        <p:origin x="1146"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86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760306C-D292-4582-BB7B-0239A4CEC3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139F69A-E442-4C7E-979F-C8BA52148D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8BA735-9A66-40A5-88EA-C7E4E1D21BF1}" type="datetimeFigureOut">
              <a:rPr lang="fr-FR" smtClean="0"/>
              <a:t>04/12/2023</a:t>
            </a:fld>
            <a:endParaRPr lang="fr-FR"/>
          </a:p>
        </p:txBody>
      </p:sp>
      <p:sp>
        <p:nvSpPr>
          <p:cNvPr id="4" name="Espace réservé du pied de page 3">
            <a:extLst>
              <a:ext uri="{FF2B5EF4-FFF2-40B4-BE49-F238E27FC236}">
                <a16:creationId xmlns:a16="http://schemas.microsoft.com/office/drawing/2014/main" id="{85C4D9B9-6829-4457-86E7-42062CC5FEE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48A3CE8-73CA-4D4C-8667-91E9D13FD6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970478-732E-4FB9-A114-5100809F2000}" type="slidenum">
              <a:rPr lang="fr-FR" smtClean="0"/>
              <a:t>‹N°›</a:t>
            </a:fld>
            <a:endParaRPr lang="fr-FR"/>
          </a:p>
        </p:txBody>
      </p:sp>
    </p:spTree>
    <p:extLst>
      <p:ext uri="{BB962C8B-B14F-4D97-AF65-F5344CB8AC3E}">
        <p14:creationId xmlns:p14="http://schemas.microsoft.com/office/powerpoint/2010/main" val="3420656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C796DBC-4EDD-44F0-A9A4-67ACB744E8C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spcBef>
                <a:spcPct val="50000"/>
              </a:spcBef>
              <a:defRPr sz="1200"/>
            </a:lvl1pPr>
          </a:lstStyle>
          <a:p>
            <a:pPr>
              <a:defRPr/>
            </a:pPr>
            <a:endParaRPr lang="fr-FR"/>
          </a:p>
        </p:txBody>
      </p:sp>
      <p:sp>
        <p:nvSpPr>
          <p:cNvPr id="3" name="Espace réservé de la date 2">
            <a:extLst>
              <a:ext uri="{FF2B5EF4-FFF2-40B4-BE49-F238E27FC236}">
                <a16:creationId xmlns:a16="http://schemas.microsoft.com/office/drawing/2014/main" id="{0C69390F-ABDC-4180-8916-D67671F5C342}"/>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spcBef>
                <a:spcPct val="50000"/>
              </a:spcBef>
              <a:defRPr sz="1200"/>
            </a:lvl1pPr>
          </a:lstStyle>
          <a:p>
            <a:pPr>
              <a:defRPr/>
            </a:pPr>
            <a:fld id="{E7937530-C473-4541-B8A1-23DD9DBC82A4}" type="datetimeFigureOut">
              <a:rPr lang="fr-FR"/>
              <a:pPr>
                <a:defRPr/>
              </a:pPr>
              <a:t>04/12/2023</a:t>
            </a:fld>
            <a:endParaRPr lang="fr-FR"/>
          </a:p>
        </p:txBody>
      </p:sp>
      <p:sp>
        <p:nvSpPr>
          <p:cNvPr id="4" name="Espace réservé de l'image des diapositives 3">
            <a:extLst>
              <a:ext uri="{FF2B5EF4-FFF2-40B4-BE49-F238E27FC236}">
                <a16:creationId xmlns:a16="http://schemas.microsoft.com/office/drawing/2014/main" id="{4A0AAD56-E46D-4297-A24D-739A351EE1F0}"/>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a:extLst>
              <a:ext uri="{FF2B5EF4-FFF2-40B4-BE49-F238E27FC236}">
                <a16:creationId xmlns:a16="http://schemas.microsoft.com/office/drawing/2014/main" id="{C7803493-3A71-4D8B-A30F-1CE2560D718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A73EF206-EBC3-468B-B113-44D19938CF7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spcBef>
                <a:spcPct val="50000"/>
              </a:spcBef>
              <a:defRPr sz="1200"/>
            </a:lvl1pPr>
          </a:lstStyle>
          <a:p>
            <a:pPr>
              <a:defRPr/>
            </a:pPr>
            <a:endParaRPr lang="fr-FR"/>
          </a:p>
        </p:txBody>
      </p:sp>
      <p:sp>
        <p:nvSpPr>
          <p:cNvPr id="7" name="Espace réservé du numéro de diapositive 6">
            <a:extLst>
              <a:ext uri="{FF2B5EF4-FFF2-40B4-BE49-F238E27FC236}">
                <a16:creationId xmlns:a16="http://schemas.microsoft.com/office/drawing/2014/main" id="{AA324595-787B-4BD6-9EA3-1A59393706D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spcBef>
                <a:spcPct val="50000"/>
              </a:spcBef>
              <a:defRPr sz="1200"/>
            </a:lvl1pPr>
          </a:lstStyle>
          <a:p>
            <a:fld id="{C187FCFF-1857-4586-B7AB-F2391CBCABF7}" type="slidenum">
              <a:rPr lang="fr-FR" altLang="fr-F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87B29805-7F84-44D6-9845-4C358FB51E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commentaires 2">
            <a:extLst>
              <a:ext uri="{FF2B5EF4-FFF2-40B4-BE49-F238E27FC236}">
                <a16:creationId xmlns:a16="http://schemas.microsoft.com/office/drawing/2014/main" id="{46FA88D9-8C7E-4844-AD99-F0DE203935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1748" name="Espace réservé du numéro de diapositive 3">
            <a:extLst>
              <a:ext uri="{FF2B5EF4-FFF2-40B4-BE49-F238E27FC236}">
                <a16:creationId xmlns:a16="http://schemas.microsoft.com/office/drawing/2014/main" id="{467FD3E0-CB71-4D64-98A2-1CC4707F82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9DD66949-1285-4748-A415-F51165F544F6}" type="slidenum">
              <a:rPr lang="fr-FR" altLang="fr-FR" sz="1200"/>
              <a:pPr eaLnBrk="1" hangingPunct="1"/>
              <a:t>1</a:t>
            </a:fld>
            <a:endParaRPr lang="fr-FR" altLang="fr-F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a:extLst>
              <a:ext uri="{FF2B5EF4-FFF2-40B4-BE49-F238E27FC236}">
                <a16:creationId xmlns:a16="http://schemas.microsoft.com/office/drawing/2014/main" id="{C277064F-5F3F-4EEE-BF3F-3D94578497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Espace réservé des commentaires 2">
            <a:extLst>
              <a:ext uri="{FF2B5EF4-FFF2-40B4-BE49-F238E27FC236}">
                <a16:creationId xmlns:a16="http://schemas.microsoft.com/office/drawing/2014/main" id="{627B9A96-6669-4DA9-B739-6A22868DCA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2772" name="Espace réservé du numéro de diapositive 3">
            <a:extLst>
              <a:ext uri="{FF2B5EF4-FFF2-40B4-BE49-F238E27FC236}">
                <a16:creationId xmlns:a16="http://schemas.microsoft.com/office/drawing/2014/main" id="{C296782E-9A5F-4469-B2E8-7F78F14F5D4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55F5A33D-917F-41EF-A830-8443726AF713}" type="slidenum">
              <a:rPr lang="fr-FR" altLang="fr-FR" sz="1200"/>
              <a:pPr eaLnBrk="1" hangingPunct="1"/>
              <a:t>2</a:t>
            </a:fld>
            <a:endParaRPr lang="fr-FR" altLang="fr-F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a:extLst>
              <a:ext uri="{FF2B5EF4-FFF2-40B4-BE49-F238E27FC236}">
                <a16:creationId xmlns:a16="http://schemas.microsoft.com/office/drawing/2014/main" id="{10659D20-746A-4807-ACC3-B5D1993F1F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Espace réservé des commentaires 2">
            <a:extLst>
              <a:ext uri="{FF2B5EF4-FFF2-40B4-BE49-F238E27FC236}">
                <a16:creationId xmlns:a16="http://schemas.microsoft.com/office/drawing/2014/main" id="{E2536696-4E0C-4582-819D-992BC43C0E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3796" name="Espace réservé du numéro de diapositive 3">
            <a:extLst>
              <a:ext uri="{FF2B5EF4-FFF2-40B4-BE49-F238E27FC236}">
                <a16:creationId xmlns:a16="http://schemas.microsoft.com/office/drawing/2014/main" id="{6C3D521E-2E74-4D8C-AAA4-4DD2A9E046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2102F330-32ED-4E94-A0D5-24447BF07AB6}" type="slidenum">
              <a:rPr lang="fr-FR" altLang="fr-FR" sz="1200"/>
              <a:pPr eaLnBrk="1" hangingPunct="1"/>
              <a:t>3</a:t>
            </a:fld>
            <a:endParaRPr lang="fr-FR" altLang="fr-F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a:extLst>
              <a:ext uri="{FF2B5EF4-FFF2-40B4-BE49-F238E27FC236}">
                <a16:creationId xmlns:a16="http://schemas.microsoft.com/office/drawing/2014/main" id="{4ED40DA8-47E8-4415-842F-653E742C6A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Espace réservé des commentaires 2">
            <a:extLst>
              <a:ext uri="{FF2B5EF4-FFF2-40B4-BE49-F238E27FC236}">
                <a16:creationId xmlns:a16="http://schemas.microsoft.com/office/drawing/2014/main" id="{5BF57942-6AE3-4C5D-A0BB-18DF56EC8B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5844" name="Espace réservé du numéro de diapositive 3">
            <a:extLst>
              <a:ext uri="{FF2B5EF4-FFF2-40B4-BE49-F238E27FC236}">
                <a16:creationId xmlns:a16="http://schemas.microsoft.com/office/drawing/2014/main" id="{2936C19F-CEE0-4D68-901A-697F999443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22645511-5F85-4B89-AFCC-AAB6F52273A7}" type="slidenum">
              <a:rPr lang="fr-FR" altLang="fr-FR" sz="1200"/>
              <a:pPr eaLnBrk="1" hangingPunct="1"/>
              <a:t>4</a:t>
            </a:fld>
            <a:endParaRPr lang="fr-FR" altLang="fr-F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a:extLst>
              <a:ext uri="{FF2B5EF4-FFF2-40B4-BE49-F238E27FC236}">
                <a16:creationId xmlns:a16="http://schemas.microsoft.com/office/drawing/2014/main" id="{E77B0ED4-C5FF-4701-B403-33E76414FF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Espace réservé des commentaires 2">
            <a:extLst>
              <a:ext uri="{FF2B5EF4-FFF2-40B4-BE49-F238E27FC236}">
                <a16:creationId xmlns:a16="http://schemas.microsoft.com/office/drawing/2014/main" id="{83089DE0-08F5-422C-B78B-E514CA0874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6868" name="Espace réservé du numéro de diapositive 3">
            <a:extLst>
              <a:ext uri="{FF2B5EF4-FFF2-40B4-BE49-F238E27FC236}">
                <a16:creationId xmlns:a16="http://schemas.microsoft.com/office/drawing/2014/main" id="{09342404-1CE7-4547-B9EF-CC52FCB39A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A09620EA-1B8D-467C-9C3B-6C6FB6235616}" type="slidenum">
              <a:rPr lang="fr-FR" altLang="fr-FR" sz="1200"/>
              <a:pPr eaLnBrk="1" hangingPunct="1"/>
              <a:t>5</a:t>
            </a:fld>
            <a:endParaRPr lang="fr-FR" altLang="fr-F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a:extLst>
              <a:ext uri="{FF2B5EF4-FFF2-40B4-BE49-F238E27FC236}">
                <a16:creationId xmlns:a16="http://schemas.microsoft.com/office/drawing/2014/main" id="{E77B0ED4-C5FF-4701-B403-33E76414FF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Espace réservé des commentaires 2">
            <a:extLst>
              <a:ext uri="{FF2B5EF4-FFF2-40B4-BE49-F238E27FC236}">
                <a16:creationId xmlns:a16="http://schemas.microsoft.com/office/drawing/2014/main" id="{83089DE0-08F5-422C-B78B-E514CA0874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6868" name="Espace réservé du numéro de diapositive 3">
            <a:extLst>
              <a:ext uri="{FF2B5EF4-FFF2-40B4-BE49-F238E27FC236}">
                <a16:creationId xmlns:a16="http://schemas.microsoft.com/office/drawing/2014/main" id="{09342404-1CE7-4547-B9EF-CC52FCB39A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A09620EA-1B8D-467C-9C3B-6C6FB6235616}" type="slidenum">
              <a:rPr lang="fr-FR" altLang="fr-FR" sz="1200"/>
              <a:pPr eaLnBrk="1" hangingPunct="1"/>
              <a:t>6</a:t>
            </a:fld>
            <a:endParaRPr lang="fr-FR" altLang="fr-FR" sz="1200"/>
          </a:p>
        </p:txBody>
      </p:sp>
    </p:spTree>
    <p:extLst>
      <p:ext uri="{BB962C8B-B14F-4D97-AF65-F5344CB8AC3E}">
        <p14:creationId xmlns:p14="http://schemas.microsoft.com/office/powerpoint/2010/main" val="3367289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a:extLst>
              <a:ext uri="{FF2B5EF4-FFF2-40B4-BE49-F238E27FC236}">
                <a16:creationId xmlns:a16="http://schemas.microsoft.com/office/drawing/2014/main" id="{0FD881B7-6908-4BC2-9F7F-2D11C75023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Espace réservé des commentaires 2">
            <a:extLst>
              <a:ext uri="{FF2B5EF4-FFF2-40B4-BE49-F238E27FC236}">
                <a16:creationId xmlns:a16="http://schemas.microsoft.com/office/drawing/2014/main" id="{76FEDBE4-490C-4148-BFFB-4B9ED6409C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7892" name="Espace réservé du numéro de diapositive 3">
            <a:extLst>
              <a:ext uri="{FF2B5EF4-FFF2-40B4-BE49-F238E27FC236}">
                <a16:creationId xmlns:a16="http://schemas.microsoft.com/office/drawing/2014/main" id="{055B12A8-B944-4568-9204-D078C266C8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6CB21074-6468-4F5C-BCD5-643508895F6F}" type="slidenum">
              <a:rPr lang="fr-FR" altLang="fr-FR" sz="1200"/>
              <a:pPr eaLnBrk="1" hangingPunct="1"/>
              <a:t>7</a:t>
            </a:fld>
            <a:endParaRPr lang="fr-FR" altLang="fr-F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a:extLst>
              <a:ext uri="{FF2B5EF4-FFF2-40B4-BE49-F238E27FC236}">
                <a16:creationId xmlns:a16="http://schemas.microsoft.com/office/drawing/2014/main" id="{0FD881B7-6908-4BC2-9F7F-2D11C75023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Espace réservé des commentaires 2">
            <a:extLst>
              <a:ext uri="{FF2B5EF4-FFF2-40B4-BE49-F238E27FC236}">
                <a16:creationId xmlns:a16="http://schemas.microsoft.com/office/drawing/2014/main" id="{76FEDBE4-490C-4148-BFFB-4B9ED6409C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7892" name="Espace réservé du numéro de diapositive 3">
            <a:extLst>
              <a:ext uri="{FF2B5EF4-FFF2-40B4-BE49-F238E27FC236}">
                <a16:creationId xmlns:a16="http://schemas.microsoft.com/office/drawing/2014/main" id="{055B12A8-B944-4568-9204-D078C266C8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6CB21074-6468-4F5C-BCD5-643508895F6F}" type="slidenum">
              <a:rPr lang="fr-FR" altLang="fr-FR" sz="1200"/>
              <a:pPr eaLnBrk="1" hangingPunct="1"/>
              <a:t>8</a:t>
            </a:fld>
            <a:endParaRPr lang="fr-FR" altLang="fr-FR" sz="1200"/>
          </a:p>
        </p:txBody>
      </p:sp>
    </p:spTree>
    <p:extLst>
      <p:ext uri="{BB962C8B-B14F-4D97-AF65-F5344CB8AC3E}">
        <p14:creationId xmlns:p14="http://schemas.microsoft.com/office/powerpoint/2010/main" val="1761371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a:extLst>
              <a:ext uri="{FF2B5EF4-FFF2-40B4-BE49-F238E27FC236}">
                <a16:creationId xmlns:a16="http://schemas.microsoft.com/office/drawing/2014/main" id="{0FD881B7-6908-4BC2-9F7F-2D11C75023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Espace réservé des commentaires 2">
            <a:extLst>
              <a:ext uri="{FF2B5EF4-FFF2-40B4-BE49-F238E27FC236}">
                <a16:creationId xmlns:a16="http://schemas.microsoft.com/office/drawing/2014/main" id="{76FEDBE4-490C-4148-BFFB-4B9ED6409C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7892" name="Espace réservé du numéro de diapositive 3">
            <a:extLst>
              <a:ext uri="{FF2B5EF4-FFF2-40B4-BE49-F238E27FC236}">
                <a16:creationId xmlns:a16="http://schemas.microsoft.com/office/drawing/2014/main" id="{055B12A8-B944-4568-9204-D078C266C8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6CB21074-6468-4F5C-BCD5-643508895F6F}" type="slidenum">
              <a:rPr lang="fr-FR" altLang="fr-FR" sz="1200"/>
              <a:pPr eaLnBrk="1" hangingPunct="1"/>
              <a:t>9</a:t>
            </a:fld>
            <a:endParaRPr lang="fr-FR" altLang="fr-FR" sz="1200"/>
          </a:p>
        </p:txBody>
      </p:sp>
    </p:spTree>
    <p:extLst>
      <p:ext uri="{BB962C8B-B14F-4D97-AF65-F5344CB8AC3E}">
        <p14:creationId xmlns:p14="http://schemas.microsoft.com/office/powerpoint/2010/main" val="860793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a:extLst>
              <a:ext uri="{FF2B5EF4-FFF2-40B4-BE49-F238E27FC236}">
                <a16:creationId xmlns:a16="http://schemas.microsoft.com/office/drawing/2014/main" id="{295538ED-6BD1-4519-94B5-9EA4030FBC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Espace réservé des commentaires 2">
            <a:extLst>
              <a:ext uri="{FF2B5EF4-FFF2-40B4-BE49-F238E27FC236}">
                <a16:creationId xmlns:a16="http://schemas.microsoft.com/office/drawing/2014/main" id="{453124B1-DB97-41BD-BF09-8BE16FC5F3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8916" name="Espace réservé du numéro de diapositive 3">
            <a:extLst>
              <a:ext uri="{FF2B5EF4-FFF2-40B4-BE49-F238E27FC236}">
                <a16:creationId xmlns:a16="http://schemas.microsoft.com/office/drawing/2014/main" id="{A4921008-03E4-4C0A-84CB-B8F1B12BFB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32E60BAC-DE45-4535-8466-82FD2ACEAF89}" type="slidenum">
              <a:rPr lang="fr-FR" altLang="fr-FR" sz="1200"/>
              <a:pPr eaLnBrk="1" hangingPunct="1"/>
              <a:t>10</a:t>
            </a:fld>
            <a:endParaRPr lang="fr-FR" altLang="fr-F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a:extLst>
              <a:ext uri="{FF2B5EF4-FFF2-40B4-BE49-F238E27FC236}">
                <a16:creationId xmlns:a16="http://schemas.microsoft.com/office/drawing/2014/main" id="{CCABC604-B8B4-4219-986C-1F3107C23B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Espace réservé des commentaires 2">
            <a:extLst>
              <a:ext uri="{FF2B5EF4-FFF2-40B4-BE49-F238E27FC236}">
                <a16:creationId xmlns:a16="http://schemas.microsoft.com/office/drawing/2014/main" id="{10E4E61F-2393-4DAB-BC10-B78A2BD6CF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9940" name="Espace réservé du numéro de diapositive 3">
            <a:extLst>
              <a:ext uri="{FF2B5EF4-FFF2-40B4-BE49-F238E27FC236}">
                <a16:creationId xmlns:a16="http://schemas.microsoft.com/office/drawing/2014/main" id="{912840FD-06CB-4E13-B3C7-136BB9D03E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0EAC3DE8-FEC1-4D45-A0D4-DC2384619F41}" type="slidenum">
              <a:rPr lang="fr-FR" altLang="fr-FR" sz="1200"/>
              <a:pPr eaLnBrk="1" hangingPunct="1"/>
              <a:t>11</a:t>
            </a:fld>
            <a:endParaRPr lang="fr-FR" altLang="fr-F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a:extLst>
              <a:ext uri="{FF2B5EF4-FFF2-40B4-BE49-F238E27FC236}">
                <a16:creationId xmlns:a16="http://schemas.microsoft.com/office/drawing/2014/main" id="{86345592-9CFE-4300-98B7-5832894DC4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Espace réservé des commentaires 2">
            <a:extLst>
              <a:ext uri="{FF2B5EF4-FFF2-40B4-BE49-F238E27FC236}">
                <a16:creationId xmlns:a16="http://schemas.microsoft.com/office/drawing/2014/main" id="{89863D26-5054-44A3-9D74-448A155998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0964" name="Espace réservé du numéro de diapositive 3">
            <a:extLst>
              <a:ext uri="{FF2B5EF4-FFF2-40B4-BE49-F238E27FC236}">
                <a16:creationId xmlns:a16="http://schemas.microsoft.com/office/drawing/2014/main" id="{18CA508E-0B3E-46F7-9DCD-E52D040F77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250215C7-A140-42E3-8627-13854FDC24AA}" type="slidenum">
              <a:rPr lang="fr-FR" altLang="fr-FR" sz="1200"/>
              <a:pPr eaLnBrk="1" hangingPunct="1"/>
              <a:t>12</a:t>
            </a:fld>
            <a:endParaRPr lang="fr-FR" altLang="fr-F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a:extLst>
              <a:ext uri="{FF2B5EF4-FFF2-40B4-BE49-F238E27FC236}">
                <a16:creationId xmlns:a16="http://schemas.microsoft.com/office/drawing/2014/main" id="{C5F09DAD-4724-4716-9F62-B00C9A0E46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Espace réservé des commentaires 2">
            <a:extLst>
              <a:ext uri="{FF2B5EF4-FFF2-40B4-BE49-F238E27FC236}">
                <a16:creationId xmlns:a16="http://schemas.microsoft.com/office/drawing/2014/main" id="{F02B6F68-BE45-411E-931F-60EA39F6A9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1988" name="Espace réservé du numéro de diapositive 3">
            <a:extLst>
              <a:ext uri="{FF2B5EF4-FFF2-40B4-BE49-F238E27FC236}">
                <a16:creationId xmlns:a16="http://schemas.microsoft.com/office/drawing/2014/main" id="{B6E5A7FF-3E44-483E-9D19-CDD4C0FF6B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777E6FC6-025C-4763-9FE1-1A6B294EA638}" type="slidenum">
              <a:rPr lang="fr-FR" altLang="fr-FR" sz="1200"/>
              <a:pPr eaLnBrk="1" hangingPunct="1"/>
              <a:t>13</a:t>
            </a:fld>
            <a:endParaRPr lang="fr-FR" altLang="fr-F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a:extLst>
              <a:ext uri="{FF2B5EF4-FFF2-40B4-BE49-F238E27FC236}">
                <a16:creationId xmlns:a16="http://schemas.microsoft.com/office/drawing/2014/main" id="{466BA0E5-A394-4CE5-A6F5-32D01DF754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Espace réservé des commentaires 2">
            <a:extLst>
              <a:ext uri="{FF2B5EF4-FFF2-40B4-BE49-F238E27FC236}">
                <a16:creationId xmlns:a16="http://schemas.microsoft.com/office/drawing/2014/main" id="{1D2388B3-AAEA-4825-8D44-D04C5EC538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3012" name="Espace réservé du numéro de diapositive 3">
            <a:extLst>
              <a:ext uri="{FF2B5EF4-FFF2-40B4-BE49-F238E27FC236}">
                <a16:creationId xmlns:a16="http://schemas.microsoft.com/office/drawing/2014/main" id="{28F168A7-F1E8-46B6-994B-0B5A782B2F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1AD69D6D-86A0-4AFE-9682-9720C594A222}" type="slidenum">
              <a:rPr lang="fr-FR" altLang="fr-FR" sz="1200"/>
              <a:pPr eaLnBrk="1" hangingPunct="1"/>
              <a:t>14</a:t>
            </a:fld>
            <a:endParaRPr lang="fr-FR" altLang="fr-F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a:extLst>
              <a:ext uri="{FF2B5EF4-FFF2-40B4-BE49-F238E27FC236}">
                <a16:creationId xmlns:a16="http://schemas.microsoft.com/office/drawing/2014/main" id="{3F97ABBF-98A8-4E66-B8D7-EF3B3BB99F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Espace réservé des commentaires 2">
            <a:extLst>
              <a:ext uri="{FF2B5EF4-FFF2-40B4-BE49-F238E27FC236}">
                <a16:creationId xmlns:a16="http://schemas.microsoft.com/office/drawing/2014/main" id="{C53CC372-938D-4A2C-923B-746DC7C2A8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4036" name="Espace réservé du numéro de diapositive 3">
            <a:extLst>
              <a:ext uri="{FF2B5EF4-FFF2-40B4-BE49-F238E27FC236}">
                <a16:creationId xmlns:a16="http://schemas.microsoft.com/office/drawing/2014/main" id="{BA64EE5F-0B6A-4633-A6CA-58B959EA68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281EE156-8323-4C29-AC63-54D60157E674}" type="slidenum">
              <a:rPr lang="fr-FR" altLang="fr-FR" sz="1200"/>
              <a:pPr eaLnBrk="1" hangingPunct="1"/>
              <a:t>15</a:t>
            </a:fld>
            <a:endParaRPr lang="fr-FR" altLang="fr-F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a:extLst>
              <a:ext uri="{FF2B5EF4-FFF2-40B4-BE49-F238E27FC236}">
                <a16:creationId xmlns:a16="http://schemas.microsoft.com/office/drawing/2014/main" id="{932F7AB6-3729-4DDF-8A86-8427EA4033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Espace réservé des commentaires 2">
            <a:extLst>
              <a:ext uri="{FF2B5EF4-FFF2-40B4-BE49-F238E27FC236}">
                <a16:creationId xmlns:a16="http://schemas.microsoft.com/office/drawing/2014/main" id="{36043CA9-9E47-4F2A-8AA0-70ED8CE0BB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5060" name="Espace réservé du numéro de diapositive 3">
            <a:extLst>
              <a:ext uri="{FF2B5EF4-FFF2-40B4-BE49-F238E27FC236}">
                <a16:creationId xmlns:a16="http://schemas.microsoft.com/office/drawing/2014/main" id="{F8A65609-4B6A-4A0C-A54B-87925F510E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A9793C3A-E7D1-42A5-B019-DCFF9003405D}" type="slidenum">
              <a:rPr lang="fr-FR" altLang="fr-FR" sz="1200"/>
              <a:pPr eaLnBrk="1" hangingPunct="1"/>
              <a:t>16</a:t>
            </a:fld>
            <a:endParaRPr lang="fr-FR" altLang="fr-F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a:extLst>
              <a:ext uri="{FF2B5EF4-FFF2-40B4-BE49-F238E27FC236}">
                <a16:creationId xmlns:a16="http://schemas.microsoft.com/office/drawing/2014/main" id="{6AD34A66-0F33-44D3-A2CD-4B3C5ACF11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Espace réservé des commentaires 2">
            <a:extLst>
              <a:ext uri="{FF2B5EF4-FFF2-40B4-BE49-F238E27FC236}">
                <a16:creationId xmlns:a16="http://schemas.microsoft.com/office/drawing/2014/main" id="{832EE3C4-2D62-44F4-9BD9-3F7A0C441E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6084" name="Espace réservé du numéro de diapositive 3">
            <a:extLst>
              <a:ext uri="{FF2B5EF4-FFF2-40B4-BE49-F238E27FC236}">
                <a16:creationId xmlns:a16="http://schemas.microsoft.com/office/drawing/2014/main" id="{5A44E4B9-12F3-455F-95A3-8933EB083D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104AB09D-E000-4798-A9FC-35CA93D31042}" type="slidenum">
              <a:rPr lang="fr-FR" altLang="fr-FR" sz="1200"/>
              <a:pPr eaLnBrk="1" hangingPunct="1"/>
              <a:t>17</a:t>
            </a:fld>
            <a:endParaRPr lang="fr-FR" altLang="fr-F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a:extLst>
              <a:ext uri="{FF2B5EF4-FFF2-40B4-BE49-F238E27FC236}">
                <a16:creationId xmlns:a16="http://schemas.microsoft.com/office/drawing/2014/main" id="{384FF868-B037-44E9-A9B5-AD6B164C8D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Espace réservé des commentaires 2">
            <a:extLst>
              <a:ext uri="{FF2B5EF4-FFF2-40B4-BE49-F238E27FC236}">
                <a16:creationId xmlns:a16="http://schemas.microsoft.com/office/drawing/2014/main" id="{9522EFF8-6200-43AE-9E13-31F6E9476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7108" name="Espace réservé du numéro de diapositive 3">
            <a:extLst>
              <a:ext uri="{FF2B5EF4-FFF2-40B4-BE49-F238E27FC236}">
                <a16:creationId xmlns:a16="http://schemas.microsoft.com/office/drawing/2014/main" id="{8B36896E-74B2-42B5-B08B-6EA455851A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5E3AFB19-ADC6-4B22-A492-C41B13F79430}" type="slidenum">
              <a:rPr lang="fr-FR" altLang="fr-FR" sz="1200"/>
              <a:pPr eaLnBrk="1" hangingPunct="1"/>
              <a:t>18</a:t>
            </a:fld>
            <a:endParaRPr lang="fr-FR" altLang="fr-F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a:extLst>
              <a:ext uri="{FF2B5EF4-FFF2-40B4-BE49-F238E27FC236}">
                <a16:creationId xmlns:a16="http://schemas.microsoft.com/office/drawing/2014/main" id="{B10EF60B-1692-4EC8-83E7-AD5BDA1B5A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a:extLst>
              <a:ext uri="{FF2B5EF4-FFF2-40B4-BE49-F238E27FC236}">
                <a16:creationId xmlns:a16="http://schemas.microsoft.com/office/drawing/2014/main" id="{5C2FE678-FB4A-4880-95DD-801136A602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8132" name="Espace réservé du numéro de diapositive 3">
            <a:extLst>
              <a:ext uri="{FF2B5EF4-FFF2-40B4-BE49-F238E27FC236}">
                <a16:creationId xmlns:a16="http://schemas.microsoft.com/office/drawing/2014/main" id="{7C17917D-8027-4891-A0F7-F4D226B90F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378AD007-C3A4-47E6-9C2C-F8EB44C36CC8}" type="slidenum">
              <a:rPr lang="fr-FR" altLang="fr-FR" sz="1200"/>
              <a:pPr eaLnBrk="1" hangingPunct="1"/>
              <a:t>19</a:t>
            </a:fld>
            <a:endParaRPr lang="fr-FR" altLang="fr-F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a:extLst>
              <a:ext uri="{FF2B5EF4-FFF2-40B4-BE49-F238E27FC236}">
                <a16:creationId xmlns:a16="http://schemas.microsoft.com/office/drawing/2014/main" id="{91EF1FEB-6E0F-4B04-BDE9-DF26FF961A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Espace réservé des commentaires 2">
            <a:extLst>
              <a:ext uri="{FF2B5EF4-FFF2-40B4-BE49-F238E27FC236}">
                <a16:creationId xmlns:a16="http://schemas.microsoft.com/office/drawing/2014/main" id="{9761F72A-233C-41BA-A54E-63B1745653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49156" name="Espace réservé du numéro de diapositive 3">
            <a:extLst>
              <a:ext uri="{FF2B5EF4-FFF2-40B4-BE49-F238E27FC236}">
                <a16:creationId xmlns:a16="http://schemas.microsoft.com/office/drawing/2014/main" id="{1EF8ACF8-0980-4B36-B850-DDFAC889DA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52C1568F-82C6-43E2-AFF5-2809B951ACC8}" type="slidenum">
              <a:rPr lang="fr-FR" altLang="fr-FR" sz="1200"/>
              <a:pPr eaLnBrk="1" hangingPunct="1"/>
              <a:t>20</a:t>
            </a:fld>
            <a:endParaRPr lang="fr-FR" altLang="fr-FR"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463B7637-22E1-48FE-9C5C-6D6C7F7638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Espace réservé des commentaires 2">
            <a:extLst>
              <a:ext uri="{FF2B5EF4-FFF2-40B4-BE49-F238E27FC236}">
                <a16:creationId xmlns:a16="http://schemas.microsoft.com/office/drawing/2014/main" id="{C965C49E-876B-4E71-A56A-0162BCEDFD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0180" name="Espace réservé du numéro de diapositive 3">
            <a:extLst>
              <a:ext uri="{FF2B5EF4-FFF2-40B4-BE49-F238E27FC236}">
                <a16:creationId xmlns:a16="http://schemas.microsoft.com/office/drawing/2014/main" id="{08221E0B-862D-4F42-884F-9946F37A64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B2A6CA24-CC16-498B-8B73-7C107DD3D9C9}" type="slidenum">
              <a:rPr lang="fr-FR" altLang="fr-FR" sz="1200"/>
              <a:pPr eaLnBrk="1" hangingPunct="1"/>
              <a:t>21</a:t>
            </a:fld>
            <a:endParaRPr lang="fr-FR" altLang="fr-F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463B7637-22E1-48FE-9C5C-6D6C7F7638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Espace réservé des commentaires 2">
            <a:extLst>
              <a:ext uri="{FF2B5EF4-FFF2-40B4-BE49-F238E27FC236}">
                <a16:creationId xmlns:a16="http://schemas.microsoft.com/office/drawing/2014/main" id="{C965C49E-876B-4E71-A56A-0162BCEDFD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0180" name="Espace réservé du numéro de diapositive 3">
            <a:extLst>
              <a:ext uri="{FF2B5EF4-FFF2-40B4-BE49-F238E27FC236}">
                <a16:creationId xmlns:a16="http://schemas.microsoft.com/office/drawing/2014/main" id="{08221E0B-862D-4F42-884F-9946F37A64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B2A6CA24-CC16-498B-8B73-7C107DD3D9C9}" type="slidenum">
              <a:rPr lang="fr-FR" altLang="fr-FR" sz="1200"/>
              <a:pPr eaLnBrk="1" hangingPunct="1"/>
              <a:t>22</a:t>
            </a:fld>
            <a:endParaRPr lang="fr-FR" altLang="fr-FR" sz="1200"/>
          </a:p>
        </p:txBody>
      </p:sp>
    </p:spTree>
    <p:extLst>
      <p:ext uri="{BB962C8B-B14F-4D97-AF65-F5344CB8AC3E}">
        <p14:creationId xmlns:p14="http://schemas.microsoft.com/office/powerpoint/2010/main" val="715634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463B7637-22E1-48FE-9C5C-6D6C7F7638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Espace réservé des commentaires 2">
            <a:extLst>
              <a:ext uri="{FF2B5EF4-FFF2-40B4-BE49-F238E27FC236}">
                <a16:creationId xmlns:a16="http://schemas.microsoft.com/office/drawing/2014/main" id="{C965C49E-876B-4E71-A56A-0162BCEDFD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0180" name="Espace réservé du numéro de diapositive 3">
            <a:extLst>
              <a:ext uri="{FF2B5EF4-FFF2-40B4-BE49-F238E27FC236}">
                <a16:creationId xmlns:a16="http://schemas.microsoft.com/office/drawing/2014/main" id="{08221E0B-862D-4F42-884F-9946F37A64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B2A6CA24-CC16-498B-8B73-7C107DD3D9C9}" type="slidenum">
              <a:rPr lang="fr-FR" altLang="fr-FR" sz="1200"/>
              <a:pPr eaLnBrk="1" hangingPunct="1"/>
              <a:t>23</a:t>
            </a:fld>
            <a:endParaRPr lang="fr-FR" altLang="fr-FR" sz="1200"/>
          </a:p>
        </p:txBody>
      </p:sp>
    </p:spTree>
    <p:extLst>
      <p:ext uri="{BB962C8B-B14F-4D97-AF65-F5344CB8AC3E}">
        <p14:creationId xmlns:p14="http://schemas.microsoft.com/office/powerpoint/2010/main" val="11829920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a:extLst>
              <a:ext uri="{FF2B5EF4-FFF2-40B4-BE49-F238E27FC236}">
                <a16:creationId xmlns:a16="http://schemas.microsoft.com/office/drawing/2014/main" id="{3D75E036-EDB4-4947-A66F-98CCB61375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Espace réservé des commentaires 2">
            <a:extLst>
              <a:ext uri="{FF2B5EF4-FFF2-40B4-BE49-F238E27FC236}">
                <a16:creationId xmlns:a16="http://schemas.microsoft.com/office/drawing/2014/main" id="{6CF73330-5B00-4659-880B-926DBCCD74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1204" name="Espace réservé du numéro de diapositive 3">
            <a:extLst>
              <a:ext uri="{FF2B5EF4-FFF2-40B4-BE49-F238E27FC236}">
                <a16:creationId xmlns:a16="http://schemas.microsoft.com/office/drawing/2014/main" id="{62DBDEC6-300F-4691-9AA7-D54CF1360A0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1D272AEF-A477-4244-9578-EDD65A28CFAF}" type="slidenum">
              <a:rPr lang="fr-FR" altLang="fr-FR" sz="1200"/>
              <a:pPr eaLnBrk="1" hangingPunct="1"/>
              <a:t>24</a:t>
            </a:fld>
            <a:endParaRPr lang="fr-FR" altLang="fr-F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a:extLst>
              <a:ext uri="{FF2B5EF4-FFF2-40B4-BE49-F238E27FC236}">
                <a16:creationId xmlns:a16="http://schemas.microsoft.com/office/drawing/2014/main" id="{059596AB-912D-4505-AA45-EFE2AD2752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ce réservé des commentaires 2">
            <a:extLst>
              <a:ext uri="{FF2B5EF4-FFF2-40B4-BE49-F238E27FC236}">
                <a16:creationId xmlns:a16="http://schemas.microsoft.com/office/drawing/2014/main" id="{9978F99B-16AE-4D86-AD9D-CC196A9584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2228" name="Espace réservé du numéro de diapositive 3">
            <a:extLst>
              <a:ext uri="{FF2B5EF4-FFF2-40B4-BE49-F238E27FC236}">
                <a16:creationId xmlns:a16="http://schemas.microsoft.com/office/drawing/2014/main" id="{CAF8C283-5150-49AB-9F89-B63B29C03E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3736A300-4BD8-4F2E-A829-86029D477DFB}" type="slidenum">
              <a:rPr lang="fr-FR" altLang="fr-FR" sz="1200"/>
              <a:pPr eaLnBrk="1" hangingPunct="1"/>
              <a:t>25</a:t>
            </a:fld>
            <a:endParaRPr lang="fr-FR" altLang="fr-FR"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a:extLst>
              <a:ext uri="{FF2B5EF4-FFF2-40B4-BE49-F238E27FC236}">
                <a16:creationId xmlns:a16="http://schemas.microsoft.com/office/drawing/2014/main" id="{059596AB-912D-4505-AA45-EFE2AD2752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ce réservé des commentaires 2">
            <a:extLst>
              <a:ext uri="{FF2B5EF4-FFF2-40B4-BE49-F238E27FC236}">
                <a16:creationId xmlns:a16="http://schemas.microsoft.com/office/drawing/2014/main" id="{9978F99B-16AE-4D86-AD9D-CC196A9584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2228" name="Espace réservé du numéro de diapositive 3">
            <a:extLst>
              <a:ext uri="{FF2B5EF4-FFF2-40B4-BE49-F238E27FC236}">
                <a16:creationId xmlns:a16="http://schemas.microsoft.com/office/drawing/2014/main" id="{CAF8C283-5150-49AB-9F89-B63B29C03E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3736A300-4BD8-4F2E-A829-86029D477DFB}" type="slidenum">
              <a:rPr lang="fr-FR" altLang="fr-FR" sz="1200"/>
              <a:pPr eaLnBrk="1" hangingPunct="1"/>
              <a:t>26</a:t>
            </a:fld>
            <a:endParaRPr lang="fr-FR" altLang="fr-FR" sz="1200"/>
          </a:p>
        </p:txBody>
      </p:sp>
    </p:spTree>
    <p:extLst>
      <p:ext uri="{BB962C8B-B14F-4D97-AF65-F5344CB8AC3E}">
        <p14:creationId xmlns:p14="http://schemas.microsoft.com/office/powerpoint/2010/main" val="4278784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a:extLst>
              <a:ext uri="{FF2B5EF4-FFF2-40B4-BE49-F238E27FC236}">
                <a16:creationId xmlns:a16="http://schemas.microsoft.com/office/drawing/2014/main" id="{059596AB-912D-4505-AA45-EFE2AD2752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ce réservé des commentaires 2">
            <a:extLst>
              <a:ext uri="{FF2B5EF4-FFF2-40B4-BE49-F238E27FC236}">
                <a16:creationId xmlns:a16="http://schemas.microsoft.com/office/drawing/2014/main" id="{9978F99B-16AE-4D86-AD9D-CC196A9584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2228" name="Espace réservé du numéro de diapositive 3">
            <a:extLst>
              <a:ext uri="{FF2B5EF4-FFF2-40B4-BE49-F238E27FC236}">
                <a16:creationId xmlns:a16="http://schemas.microsoft.com/office/drawing/2014/main" id="{CAF8C283-5150-49AB-9F89-B63B29C03E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3736A300-4BD8-4F2E-A829-86029D477DFB}" type="slidenum">
              <a:rPr lang="fr-FR" altLang="fr-FR" sz="1200"/>
              <a:pPr eaLnBrk="1" hangingPunct="1"/>
              <a:t>27</a:t>
            </a:fld>
            <a:endParaRPr lang="fr-FR" altLang="fr-FR" sz="1200"/>
          </a:p>
        </p:txBody>
      </p:sp>
    </p:spTree>
    <p:extLst>
      <p:ext uri="{BB962C8B-B14F-4D97-AF65-F5344CB8AC3E}">
        <p14:creationId xmlns:p14="http://schemas.microsoft.com/office/powerpoint/2010/main" val="23826266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a:extLst>
              <a:ext uri="{FF2B5EF4-FFF2-40B4-BE49-F238E27FC236}">
                <a16:creationId xmlns:a16="http://schemas.microsoft.com/office/drawing/2014/main" id="{059596AB-912D-4505-AA45-EFE2AD2752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ce réservé des commentaires 2">
            <a:extLst>
              <a:ext uri="{FF2B5EF4-FFF2-40B4-BE49-F238E27FC236}">
                <a16:creationId xmlns:a16="http://schemas.microsoft.com/office/drawing/2014/main" id="{9978F99B-16AE-4D86-AD9D-CC196A9584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2228" name="Espace réservé du numéro de diapositive 3">
            <a:extLst>
              <a:ext uri="{FF2B5EF4-FFF2-40B4-BE49-F238E27FC236}">
                <a16:creationId xmlns:a16="http://schemas.microsoft.com/office/drawing/2014/main" id="{CAF8C283-5150-49AB-9F89-B63B29C03E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3736A300-4BD8-4F2E-A829-86029D477DFB}" type="slidenum">
              <a:rPr lang="fr-FR" altLang="fr-FR" sz="1200"/>
              <a:pPr eaLnBrk="1" hangingPunct="1"/>
              <a:t>28</a:t>
            </a:fld>
            <a:endParaRPr lang="fr-FR" altLang="fr-FR" sz="1200"/>
          </a:p>
        </p:txBody>
      </p:sp>
    </p:spTree>
    <p:extLst>
      <p:ext uri="{BB962C8B-B14F-4D97-AF65-F5344CB8AC3E}">
        <p14:creationId xmlns:p14="http://schemas.microsoft.com/office/powerpoint/2010/main" val="1058198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a:extLst>
              <a:ext uri="{FF2B5EF4-FFF2-40B4-BE49-F238E27FC236}">
                <a16:creationId xmlns:a16="http://schemas.microsoft.com/office/drawing/2014/main" id="{16A4FE80-BE17-453B-B221-2A00D3F2A4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Espace réservé des commentaires 2">
            <a:extLst>
              <a:ext uri="{FF2B5EF4-FFF2-40B4-BE49-F238E27FC236}">
                <a16:creationId xmlns:a16="http://schemas.microsoft.com/office/drawing/2014/main" id="{C8D05968-C49A-48A0-A860-14239855ED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3252" name="Espace réservé du numéro de diapositive 3">
            <a:extLst>
              <a:ext uri="{FF2B5EF4-FFF2-40B4-BE49-F238E27FC236}">
                <a16:creationId xmlns:a16="http://schemas.microsoft.com/office/drawing/2014/main" id="{921BFB61-28D0-40B7-857B-29FF671671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1298D429-F50B-4514-9A32-1892EEF563EA}" type="slidenum">
              <a:rPr lang="fr-FR" altLang="fr-FR" sz="1200"/>
              <a:pPr eaLnBrk="1" hangingPunct="1"/>
              <a:t>29</a:t>
            </a:fld>
            <a:endParaRPr lang="fr-FR" altLang="fr-FR" sz="1200"/>
          </a:p>
        </p:txBody>
      </p:sp>
    </p:spTree>
    <p:extLst>
      <p:ext uri="{BB962C8B-B14F-4D97-AF65-F5344CB8AC3E}">
        <p14:creationId xmlns:p14="http://schemas.microsoft.com/office/powerpoint/2010/main" val="3493920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a:extLst>
              <a:ext uri="{FF2B5EF4-FFF2-40B4-BE49-F238E27FC236}">
                <a16:creationId xmlns:a16="http://schemas.microsoft.com/office/drawing/2014/main" id="{16A4FE80-BE17-453B-B221-2A00D3F2A4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Espace réservé des commentaires 2">
            <a:extLst>
              <a:ext uri="{FF2B5EF4-FFF2-40B4-BE49-F238E27FC236}">
                <a16:creationId xmlns:a16="http://schemas.microsoft.com/office/drawing/2014/main" id="{C8D05968-C49A-48A0-A860-14239855ED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3252" name="Espace réservé du numéro de diapositive 3">
            <a:extLst>
              <a:ext uri="{FF2B5EF4-FFF2-40B4-BE49-F238E27FC236}">
                <a16:creationId xmlns:a16="http://schemas.microsoft.com/office/drawing/2014/main" id="{921BFB61-28D0-40B7-857B-29FF671671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1298D429-F50B-4514-9A32-1892EEF563EA}" type="slidenum">
              <a:rPr lang="fr-FR" altLang="fr-FR" sz="1200"/>
              <a:pPr eaLnBrk="1" hangingPunct="1"/>
              <a:t>30</a:t>
            </a:fld>
            <a:endParaRPr lang="fr-FR" altLang="fr-FR" sz="1200"/>
          </a:p>
        </p:txBody>
      </p:sp>
    </p:spTree>
    <p:extLst>
      <p:ext uri="{BB962C8B-B14F-4D97-AF65-F5344CB8AC3E}">
        <p14:creationId xmlns:p14="http://schemas.microsoft.com/office/powerpoint/2010/main" val="1569065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a:extLst>
              <a:ext uri="{FF2B5EF4-FFF2-40B4-BE49-F238E27FC236}">
                <a16:creationId xmlns:a16="http://schemas.microsoft.com/office/drawing/2014/main" id="{583BAC22-B1FF-4A29-87FF-CA8E8E01B5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Espace réservé des commentaires 2">
            <a:extLst>
              <a:ext uri="{FF2B5EF4-FFF2-40B4-BE49-F238E27FC236}">
                <a16:creationId xmlns:a16="http://schemas.microsoft.com/office/drawing/2014/main" id="{8756305F-54A8-4405-8B6C-580365CEF3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4276" name="Espace réservé du numéro de diapositive 3">
            <a:extLst>
              <a:ext uri="{FF2B5EF4-FFF2-40B4-BE49-F238E27FC236}">
                <a16:creationId xmlns:a16="http://schemas.microsoft.com/office/drawing/2014/main" id="{9C3953B6-3D44-4B9C-A5BA-D5C3F2262F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C7165212-605C-4A65-8987-B107C545A7EB}" type="slidenum">
              <a:rPr lang="fr-FR" altLang="fr-FR" sz="1200"/>
              <a:pPr eaLnBrk="1" hangingPunct="1"/>
              <a:t>31</a:t>
            </a:fld>
            <a:endParaRPr lang="fr-FR" altLang="fr-FR"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a:extLst>
              <a:ext uri="{FF2B5EF4-FFF2-40B4-BE49-F238E27FC236}">
                <a16:creationId xmlns:a16="http://schemas.microsoft.com/office/drawing/2014/main" id="{583BAC22-B1FF-4A29-87FF-CA8E8E01B5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Espace réservé des commentaires 2">
            <a:extLst>
              <a:ext uri="{FF2B5EF4-FFF2-40B4-BE49-F238E27FC236}">
                <a16:creationId xmlns:a16="http://schemas.microsoft.com/office/drawing/2014/main" id="{8756305F-54A8-4405-8B6C-580365CEF3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4276" name="Espace réservé du numéro de diapositive 3">
            <a:extLst>
              <a:ext uri="{FF2B5EF4-FFF2-40B4-BE49-F238E27FC236}">
                <a16:creationId xmlns:a16="http://schemas.microsoft.com/office/drawing/2014/main" id="{9C3953B6-3D44-4B9C-A5BA-D5C3F2262F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C7165212-605C-4A65-8987-B107C545A7EB}" type="slidenum">
              <a:rPr lang="fr-FR" altLang="fr-FR" sz="1200"/>
              <a:pPr eaLnBrk="1" hangingPunct="1"/>
              <a:t>32</a:t>
            </a:fld>
            <a:endParaRPr lang="fr-FR" altLang="fr-FR" sz="1200"/>
          </a:p>
        </p:txBody>
      </p:sp>
    </p:spTree>
    <p:extLst>
      <p:ext uri="{BB962C8B-B14F-4D97-AF65-F5344CB8AC3E}">
        <p14:creationId xmlns:p14="http://schemas.microsoft.com/office/powerpoint/2010/main" val="4201020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a:extLst>
              <a:ext uri="{FF2B5EF4-FFF2-40B4-BE49-F238E27FC236}">
                <a16:creationId xmlns:a16="http://schemas.microsoft.com/office/drawing/2014/main" id="{583BAC22-B1FF-4A29-87FF-CA8E8E01B5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Espace réservé des commentaires 2">
            <a:extLst>
              <a:ext uri="{FF2B5EF4-FFF2-40B4-BE49-F238E27FC236}">
                <a16:creationId xmlns:a16="http://schemas.microsoft.com/office/drawing/2014/main" id="{8756305F-54A8-4405-8B6C-580365CEF3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4276" name="Espace réservé du numéro de diapositive 3">
            <a:extLst>
              <a:ext uri="{FF2B5EF4-FFF2-40B4-BE49-F238E27FC236}">
                <a16:creationId xmlns:a16="http://schemas.microsoft.com/office/drawing/2014/main" id="{9C3953B6-3D44-4B9C-A5BA-D5C3F2262F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C7165212-605C-4A65-8987-B107C545A7EB}" type="slidenum">
              <a:rPr lang="fr-FR" altLang="fr-FR" sz="1200"/>
              <a:pPr eaLnBrk="1" hangingPunct="1"/>
              <a:t>33</a:t>
            </a:fld>
            <a:endParaRPr lang="fr-FR" altLang="fr-FR" sz="1200"/>
          </a:p>
        </p:txBody>
      </p:sp>
    </p:spTree>
    <p:extLst>
      <p:ext uri="{BB962C8B-B14F-4D97-AF65-F5344CB8AC3E}">
        <p14:creationId xmlns:p14="http://schemas.microsoft.com/office/powerpoint/2010/main" val="1104171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a:extLst>
              <a:ext uri="{FF2B5EF4-FFF2-40B4-BE49-F238E27FC236}">
                <a16:creationId xmlns:a16="http://schemas.microsoft.com/office/drawing/2014/main" id="{70C7D2E0-48FD-4B32-ADDD-9A41A53F06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Espace réservé des commentaires 2">
            <a:extLst>
              <a:ext uri="{FF2B5EF4-FFF2-40B4-BE49-F238E27FC236}">
                <a16:creationId xmlns:a16="http://schemas.microsoft.com/office/drawing/2014/main" id="{E6E1EABC-C8A0-43F4-99D6-A93751C43F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5300" name="Espace réservé du numéro de diapositive 3">
            <a:extLst>
              <a:ext uri="{FF2B5EF4-FFF2-40B4-BE49-F238E27FC236}">
                <a16:creationId xmlns:a16="http://schemas.microsoft.com/office/drawing/2014/main" id="{0C6C16A3-3F10-4C4B-B5EF-37103A74D5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A705DBF8-FDED-4850-B3AA-2C19255E1037}" type="slidenum">
              <a:rPr lang="fr-FR" altLang="fr-FR" sz="1200"/>
              <a:pPr eaLnBrk="1" hangingPunct="1"/>
              <a:t>34</a:t>
            </a:fld>
            <a:endParaRPr lang="fr-FR" altLang="fr-FR"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a:extLst>
              <a:ext uri="{FF2B5EF4-FFF2-40B4-BE49-F238E27FC236}">
                <a16:creationId xmlns:a16="http://schemas.microsoft.com/office/drawing/2014/main" id="{3657D6FB-D223-4B20-9738-96EEA89221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Espace réservé des commentaires 2">
            <a:extLst>
              <a:ext uri="{FF2B5EF4-FFF2-40B4-BE49-F238E27FC236}">
                <a16:creationId xmlns:a16="http://schemas.microsoft.com/office/drawing/2014/main" id="{FC9510C4-F434-4C2E-A80B-1D5CDE6BAC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6324" name="Espace réservé du numéro de diapositive 3">
            <a:extLst>
              <a:ext uri="{FF2B5EF4-FFF2-40B4-BE49-F238E27FC236}">
                <a16:creationId xmlns:a16="http://schemas.microsoft.com/office/drawing/2014/main" id="{794E5533-67D7-4532-8A6B-A9E5E154C3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480A9090-E61F-43F8-B5D6-A5BBFD5D191E}" type="slidenum">
              <a:rPr lang="fr-FR" altLang="fr-FR" sz="1200"/>
              <a:pPr eaLnBrk="1" hangingPunct="1"/>
              <a:t>35</a:t>
            </a:fld>
            <a:endParaRPr lang="fr-FR" altLang="fr-FR"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a:extLst>
              <a:ext uri="{FF2B5EF4-FFF2-40B4-BE49-F238E27FC236}">
                <a16:creationId xmlns:a16="http://schemas.microsoft.com/office/drawing/2014/main" id="{EFBEB57C-2BB2-4870-9446-309C12E52C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Espace réservé des commentaires 2">
            <a:extLst>
              <a:ext uri="{FF2B5EF4-FFF2-40B4-BE49-F238E27FC236}">
                <a16:creationId xmlns:a16="http://schemas.microsoft.com/office/drawing/2014/main" id="{B51C524A-D743-4695-A088-42E97D641F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57348" name="Espace réservé du numéro de diapositive 3">
            <a:extLst>
              <a:ext uri="{FF2B5EF4-FFF2-40B4-BE49-F238E27FC236}">
                <a16:creationId xmlns:a16="http://schemas.microsoft.com/office/drawing/2014/main" id="{706EACEF-666B-49C8-A0DD-C1E621BAEE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BC00FA99-594A-42B3-92C4-DF8056A0EE84}" type="slidenum">
              <a:rPr lang="fr-FR" altLang="fr-FR" sz="1200"/>
              <a:pPr eaLnBrk="1" hangingPunct="1"/>
              <a:t>36</a:t>
            </a:fld>
            <a:endParaRPr lang="fr-FR" altLang="fr-F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Tree>
    <p:extLst>
      <p:ext uri="{BB962C8B-B14F-4D97-AF65-F5344CB8AC3E}">
        <p14:creationId xmlns:p14="http://schemas.microsoft.com/office/powerpoint/2010/main" val="117631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70460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Tree>
    <p:extLst>
      <p:ext uri="{BB962C8B-B14F-4D97-AF65-F5344CB8AC3E}">
        <p14:creationId xmlns:p14="http://schemas.microsoft.com/office/powerpoint/2010/main" val="2624027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6948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59325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Tree>
    <p:extLst>
      <p:ext uri="{BB962C8B-B14F-4D97-AF65-F5344CB8AC3E}">
        <p14:creationId xmlns:p14="http://schemas.microsoft.com/office/powerpoint/2010/main" val="2218156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82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2902817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132338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84377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870126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976269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9">
            <a:extLst>
              <a:ext uri="{FF2B5EF4-FFF2-40B4-BE49-F238E27FC236}">
                <a16:creationId xmlns:a16="http://schemas.microsoft.com/office/drawing/2014/main" id="{2C3ACC94-AF63-4B3D-BC9C-DC81E736A09E}"/>
              </a:ext>
            </a:extLst>
          </p:cNvPr>
          <p:cNvSpPr txBox="1">
            <a:spLocks noChangeArrowheads="1"/>
          </p:cNvSpPr>
          <p:nvPr/>
        </p:nvSpPr>
        <p:spPr bwMode="auto">
          <a:xfrm>
            <a:off x="201613" y="6573838"/>
            <a:ext cx="441325" cy="246062"/>
          </a:xfrm>
          <a:prstGeom prst="rect">
            <a:avLst/>
          </a:prstGeom>
          <a:noFill/>
          <a:ln>
            <a:noFill/>
          </a:ln>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defRPr/>
            </a:pPr>
            <a:r>
              <a:rPr lang="fr-FR" altLang="fr-FR" sz="1000" i="1" dirty="0"/>
              <a:t>PTSI</a:t>
            </a:r>
          </a:p>
        </p:txBody>
      </p:sp>
      <p:sp>
        <p:nvSpPr>
          <p:cNvPr id="1027" name="Text Box 10">
            <a:extLst>
              <a:ext uri="{FF2B5EF4-FFF2-40B4-BE49-F238E27FC236}">
                <a16:creationId xmlns:a16="http://schemas.microsoft.com/office/drawing/2014/main" id="{9595FC59-AC74-4916-BC95-DC07DB07CDF6}"/>
              </a:ext>
            </a:extLst>
          </p:cNvPr>
          <p:cNvSpPr txBox="1">
            <a:spLocks noChangeArrowheads="1"/>
          </p:cNvSpPr>
          <p:nvPr/>
        </p:nvSpPr>
        <p:spPr bwMode="auto">
          <a:xfrm>
            <a:off x="1143000" y="6553200"/>
            <a:ext cx="7532688" cy="274638"/>
          </a:xfrm>
          <a:prstGeom prst="rect">
            <a:avLst/>
          </a:prstGeom>
          <a:noFill/>
          <a:ln>
            <a:noFill/>
          </a:ln>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defRPr/>
            </a:pPr>
            <a:r>
              <a:rPr lang="fr-FR" altLang="fr-FR" sz="1200" dirty="0">
                <a:latin typeface="Bradley Hand ITC" pitchFamily="66" charset="0"/>
              </a:rPr>
              <a:t>Patrick CHAUVIN, lycée Antoine Bourdelle</a:t>
            </a:r>
          </a:p>
        </p:txBody>
      </p:sp>
      <p:sp>
        <p:nvSpPr>
          <p:cNvPr id="1028" name="Text Box 11">
            <a:extLst>
              <a:ext uri="{FF2B5EF4-FFF2-40B4-BE49-F238E27FC236}">
                <a16:creationId xmlns:a16="http://schemas.microsoft.com/office/drawing/2014/main" id="{C8085A52-270E-4D36-822F-DA1A99FCD5AA}"/>
              </a:ext>
            </a:extLst>
          </p:cNvPr>
          <p:cNvSpPr txBox="1">
            <a:spLocks noChangeArrowheads="1"/>
          </p:cNvSpPr>
          <p:nvPr/>
        </p:nvSpPr>
        <p:spPr bwMode="auto">
          <a:xfrm>
            <a:off x="8643938" y="6567488"/>
            <a:ext cx="390525" cy="304800"/>
          </a:xfrm>
          <a:prstGeom prst="rect">
            <a:avLst/>
          </a:prstGeom>
          <a:noFill/>
          <a:ln>
            <a:noFill/>
          </a:ln>
        </p:spPr>
        <p:txBody>
          <a:bodyPr wrap="non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fld id="{AA0D4DDF-CD30-4B1A-AF09-EED10540C945}" type="slidenum">
              <a:rPr lang="fr-FR" altLang="fr-FR" sz="1400" b="1"/>
              <a:pPr eaLnBrk="1" hangingPunct="1"/>
              <a:t>‹N°›</a:t>
            </a:fld>
            <a:endParaRPr lang="fr-FR" altLang="fr-FR" sz="1400" b="1"/>
          </a:p>
        </p:txBody>
      </p:sp>
      <p:sp>
        <p:nvSpPr>
          <p:cNvPr id="1029" name="Freeform 14">
            <a:extLst>
              <a:ext uri="{FF2B5EF4-FFF2-40B4-BE49-F238E27FC236}">
                <a16:creationId xmlns:a16="http://schemas.microsoft.com/office/drawing/2014/main" id="{6A11E585-543D-44E4-932E-D38B4340A018}"/>
              </a:ext>
            </a:extLst>
          </p:cNvPr>
          <p:cNvSpPr>
            <a:spLocks/>
          </p:cNvSpPr>
          <p:nvPr/>
        </p:nvSpPr>
        <p:spPr bwMode="auto">
          <a:xfrm>
            <a:off x="0" y="-12700"/>
            <a:ext cx="9144000" cy="6870700"/>
          </a:xfrm>
          <a:custGeom>
            <a:avLst/>
            <a:gdLst>
              <a:gd name="T0" fmla="*/ 2147483647 w 5760"/>
              <a:gd name="T1" fmla="*/ 1454130950 h 4328"/>
              <a:gd name="T2" fmla="*/ 0 w 5760"/>
              <a:gd name="T3" fmla="*/ 1454130950 h 4328"/>
              <a:gd name="T4" fmla="*/ 0 w 5760"/>
              <a:gd name="T5" fmla="*/ 0 h 4328"/>
              <a:gd name="T6" fmla="*/ 1693545000 w 5760"/>
              <a:gd name="T7" fmla="*/ 20161250 h 4328"/>
              <a:gd name="T8" fmla="*/ 1741428763 w 5760"/>
              <a:gd name="T9" fmla="*/ 85685313 h 4328"/>
              <a:gd name="T10" fmla="*/ 1741428763 w 5760"/>
              <a:gd name="T11" fmla="*/ 2147483647 h 4328"/>
              <a:gd name="T12" fmla="*/ 0 w 5760"/>
              <a:gd name="T13" fmla="*/ 2147483647 h 4328"/>
              <a:gd name="T14" fmla="*/ 0 w 5760"/>
              <a:gd name="T15" fmla="*/ 2147483647 h 4328"/>
              <a:gd name="T16" fmla="*/ 2147483647 w 5760"/>
              <a:gd name="T17" fmla="*/ 2147483647 h 43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0" h="4328">
                <a:moveTo>
                  <a:pt x="5760" y="577"/>
                </a:moveTo>
                <a:lnTo>
                  <a:pt x="0" y="577"/>
                </a:lnTo>
                <a:lnTo>
                  <a:pt x="0" y="0"/>
                </a:lnTo>
                <a:lnTo>
                  <a:pt x="672" y="8"/>
                </a:lnTo>
                <a:lnTo>
                  <a:pt x="691" y="34"/>
                </a:lnTo>
                <a:lnTo>
                  <a:pt x="691" y="4326"/>
                </a:lnTo>
                <a:lnTo>
                  <a:pt x="0" y="4328"/>
                </a:lnTo>
                <a:lnTo>
                  <a:pt x="0" y="4136"/>
                </a:lnTo>
                <a:lnTo>
                  <a:pt x="5760" y="4136"/>
                </a:lnTo>
              </a:path>
            </a:pathLst>
          </a:custGeom>
          <a:noFill/>
          <a:ln w="57150" cmpd="sng">
            <a:solidFill>
              <a:srgbClr val="FF6600"/>
            </a:solidFill>
            <a:round/>
            <a:headEnd/>
            <a:tailEnd/>
          </a:ln>
        </p:spPr>
        <p:txBody>
          <a:bodyPr/>
          <a:lstStyle/>
          <a:p>
            <a:pPr algn="ctr">
              <a:spcBef>
                <a:spcPct val="50000"/>
              </a:spcBef>
              <a:defRPr/>
            </a:pPr>
            <a:endParaRPr lang="fr-FR"/>
          </a:p>
        </p:txBody>
      </p:sp>
      <p:sp>
        <p:nvSpPr>
          <p:cNvPr id="1030" name="WordArt 24">
            <a:extLst>
              <a:ext uri="{FF2B5EF4-FFF2-40B4-BE49-F238E27FC236}">
                <a16:creationId xmlns:a16="http://schemas.microsoft.com/office/drawing/2014/main" id="{92587213-1057-46DB-BA4C-2C9A97D1DDBF}"/>
              </a:ext>
            </a:extLst>
          </p:cNvPr>
          <p:cNvSpPr>
            <a:spLocks noChangeArrowheads="1" noChangeShapeType="1" noTextEdit="1"/>
          </p:cNvSpPr>
          <p:nvPr/>
        </p:nvSpPr>
        <p:spPr bwMode="auto">
          <a:xfrm>
            <a:off x="1703388" y="230188"/>
            <a:ext cx="6896100" cy="463550"/>
          </a:xfrm>
          <a:prstGeom prst="rect">
            <a:avLst/>
          </a:prstGeom>
        </p:spPr>
        <p:txBody>
          <a:bodyPr wrap="none" fromWordArt="1">
            <a:prstTxWarp prst="textPlain">
              <a:avLst>
                <a:gd name="adj" fmla="val 50000"/>
              </a:avLst>
            </a:prstTxWarp>
          </a:bodyPr>
          <a:lstStyle/>
          <a:p>
            <a:pPr algn="ctr"/>
            <a:r>
              <a:rPr lang="fr-FR" sz="3600" b="1" i="1" kern="10">
                <a:ln w="19050">
                  <a:solidFill>
                    <a:srgbClr val="FF6600"/>
                  </a:solidFill>
                  <a:round/>
                  <a:headEnd/>
                  <a:tailEnd/>
                </a:ln>
                <a:solidFill>
                  <a:srgbClr val="0000FF"/>
                </a:solidFill>
                <a:effectLst>
                  <a:outerShdw dist="35921" dir="2700000" algn="ctr" rotWithShape="0">
                    <a:srgbClr val="808080">
                      <a:alpha val="79999"/>
                    </a:srgbClr>
                  </a:outerShdw>
                </a:effectLst>
                <a:latin typeface="Garamond" panose="02020404030301010803" pitchFamily="18" charset="0"/>
              </a:rPr>
              <a:t>Systèmes séquentiels</a:t>
            </a:r>
          </a:p>
        </p:txBody>
      </p:sp>
      <p:sp>
        <p:nvSpPr>
          <p:cNvPr id="3" name="Text Box 14">
            <a:extLst>
              <a:ext uri="{FF2B5EF4-FFF2-40B4-BE49-F238E27FC236}">
                <a16:creationId xmlns:a16="http://schemas.microsoft.com/office/drawing/2014/main" id="{81B25A33-EA57-4600-A6E2-1BEDD23D7B02}"/>
              </a:ext>
            </a:extLst>
          </p:cNvPr>
          <p:cNvSpPr txBox="1">
            <a:spLocks noChangeArrowheads="1"/>
          </p:cNvSpPr>
          <p:nvPr/>
        </p:nvSpPr>
        <p:spPr bwMode="auto">
          <a:xfrm>
            <a:off x="93663" y="1190625"/>
            <a:ext cx="903287" cy="461963"/>
          </a:xfrm>
          <a:prstGeom prst="rect">
            <a:avLst/>
          </a:prstGeom>
          <a:noFill/>
          <a:ln w="9525">
            <a:noFill/>
            <a:miter lim="800000"/>
            <a:headEnd/>
            <a:tailEnd/>
          </a:ln>
          <a:effectLst/>
        </p:spPr>
        <p:txBody>
          <a:bodyPr wrap="none">
            <a:spAutoFit/>
          </a:bodyPr>
          <a:lstStyle/>
          <a:p>
            <a:pPr algn="ctr">
              <a:defRPr/>
            </a:pPr>
            <a:r>
              <a:rPr lang="fr-FR" sz="1200" b="1" dirty="0">
                <a:solidFill>
                  <a:schemeClr val="accent2"/>
                </a:solidFill>
                <a:effectLst>
                  <a:outerShdw blurRad="38100" dist="38100" dir="2700000" algn="tl">
                    <a:srgbClr val="C0C0C0"/>
                  </a:outerShdw>
                </a:effectLst>
              </a:rPr>
              <a:t>1)</a:t>
            </a:r>
          </a:p>
          <a:p>
            <a:pPr algn="ctr">
              <a:defRPr/>
            </a:pPr>
            <a:r>
              <a:rPr lang="fr-FR" sz="1200" b="1" dirty="0">
                <a:solidFill>
                  <a:schemeClr val="accent2"/>
                </a:solidFill>
                <a:effectLst>
                  <a:outerShdw blurRad="38100" dist="38100" dir="2700000" algn="tl">
                    <a:srgbClr val="C0C0C0"/>
                  </a:outerShdw>
                </a:effectLst>
              </a:rPr>
              <a:t>Définitions</a:t>
            </a:r>
          </a:p>
        </p:txBody>
      </p:sp>
      <p:sp>
        <p:nvSpPr>
          <p:cNvPr id="1042" name="Text Box 18">
            <a:extLst>
              <a:ext uri="{FF2B5EF4-FFF2-40B4-BE49-F238E27FC236}">
                <a16:creationId xmlns:a16="http://schemas.microsoft.com/office/drawing/2014/main" id="{F6FDBCEC-3EB5-488F-8E4E-4E936A690F80}"/>
              </a:ext>
            </a:extLst>
          </p:cNvPr>
          <p:cNvSpPr txBox="1">
            <a:spLocks noChangeArrowheads="1"/>
          </p:cNvSpPr>
          <p:nvPr/>
        </p:nvSpPr>
        <p:spPr bwMode="auto">
          <a:xfrm>
            <a:off x="0" y="2312988"/>
            <a:ext cx="1114425" cy="646112"/>
          </a:xfrm>
          <a:prstGeom prst="rect">
            <a:avLst/>
          </a:prstGeom>
          <a:noFill/>
          <a:ln w="9525">
            <a:noFill/>
            <a:miter lim="800000"/>
            <a:headEnd/>
            <a:tailEnd/>
          </a:ln>
          <a:effectLst/>
        </p:spPr>
        <p:txBody>
          <a:bodyPr>
            <a:spAutoFit/>
          </a:bodyPr>
          <a:lstStyle/>
          <a:p>
            <a:pPr algn="ctr">
              <a:defRPr/>
            </a:pPr>
            <a:r>
              <a:rPr lang="fr-FR" sz="1200" b="1" dirty="0">
                <a:solidFill>
                  <a:schemeClr val="accent2"/>
                </a:solidFill>
                <a:effectLst>
                  <a:outerShdw blurRad="38100" dist="38100" dir="2700000" algn="tl">
                    <a:srgbClr val="C0C0C0"/>
                  </a:outerShdw>
                </a:effectLst>
              </a:rPr>
              <a:t>2)</a:t>
            </a:r>
          </a:p>
          <a:p>
            <a:pPr algn="ctr">
              <a:defRPr/>
            </a:pPr>
            <a:r>
              <a:rPr lang="fr-FR" sz="1200" b="1" dirty="0">
                <a:solidFill>
                  <a:schemeClr val="accent2"/>
                </a:solidFill>
                <a:effectLst>
                  <a:outerShdw blurRad="38100" dist="38100" dir="2700000" algn="tl">
                    <a:srgbClr val="C0C0C0"/>
                  </a:outerShdw>
                </a:effectLst>
              </a:rPr>
              <a:t>Opérations logiques</a:t>
            </a:r>
          </a:p>
        </p:txBody>
      </p:sp>
      <p:sp>
        <p:nvSpPr>
          <p:cNvPr id="20" name="Text Box 15">
            <a:extLst>
              <a:ext uri="{FF2B5EF4-FFF2-40B4-BE49-F238E27FC236}">
                <a16:creationId xmlns:a16="http://schemas.microsoft.com/office/drawing/2014/main" id="{6E546413-D1A1-48F5-825F-91A9EB54A786}"/>
              </a:ext>
            </a:extLst>
          </p:cNvPr>
          <p:cNvSpPr txBox="1">
            <a:spLocks noChangeArrowheads="1"/>
          </p:cNvSpPr>
          <p:nvPr/>
        </p:nvSpPr>
        <p:spPr bwMode="auto">
          <a:xfrm>
            <a:off x="-26988" y="3630613"/>
            <a:ext cx="1143001" cy="646112"/>
          </a:xfrm>
          <a:prstGeom prst="rect">
            <a:avLst/>
          </a:prstGeom>
          <a:noFill/>
          <a:ln w="9525">
            <a:noFill/>
            <a:miter lim="800000"/>
            <a:headEnd/>
            <a:tailEnd/>
          </a:ln>
          <a:effectLst/>
        </p:spPr>
        <p:txBody>
          <a:bodyPr>
            <a:spAutoFit/>
          </a:bodyPr>
          <a:lstStyle/>
          <a:p>
            <a:pPr algn="ctr">
              <a:defRPr/>
            </a:pPr>
            <a:r>
              <a:rPr lang="fr-FR" sz="1200" b="1" dirty="0">
                <a:solidFill>
                  <a:schemeClr val="accent2"/>
                </a:solidFill>
                <a:effectLst>
                  <a:outerShdw blurRad="38100" dist="38100" dir="2700000" algn="tl">
                    <a:srgbClr val="C0C0C0"/>
                  </a:outerShdw>
                </a:effectLst>
              </a:rPr>
              <a:t>3)</a:t>
            </a:r>
          </a:p>
          <a:p>
            <a:pPr algn="ctr">
              <a:defRPr/>
            </a:pPr>
            <a:r>
              <a:rPr lang="fr-FR" sz="1200" b="1" dirty="0">
                <a:solidFill>
                  <a:schemeClr val="accent2"/>
                </a:solidFill>
                <a:effectLst>
                  <a:outerShdw blurRad="38100" dist="38100" dir="2700000" algn="tl">
                    <a:srgbClr val="C0C0C0"/>
                  </a:outerShdw>
                </a:effectLst>
              </a:rPr>
              <a:t>Diagramme </a:t>
            </a:r>
          </a:p>
          <a:p>
            <a:pPr algn="ctr">
              <a:defRPr/>
            </a:pPr>
            <a:r>
              <a:rPr lang="fr-FR" sz="1200" b="1" dirty="0">
                <a:solidFill>
                  <a:schemeClr val="accent2"/>
                </a:solidFill>
                <a:effectLst>
                  <a:outerShdw blurRad="38100" dist="38100" dir="2700000" algn="tl">
                    <a:srgbClr val="C0C0C0"/>
                  </a:outerShdw>
                </a:effectLst>
              </a:rPr>
              <a:t>d’états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7.emf"/></Relationships>
</file>

<file path=ppt/slides/_rels/slide3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30.emf"/></Relationships>
</file>

<file path=ppt/slides/_rels/slide3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E731F000-ED7D-4297-9724-9F156F7F323A}"/>
              </a:ext>
            </a:extLst>
          </p:cNvPr>
          <p:cNvGrpSpPr/>
          <p:nvPr/>
        </p:nvGrpSpPr>
        <p:grpSpPr>
          <a:xfrm>
            <a:off x="1160071" y="2530243"/>
            <a:ext cx="6739744" cy="3959640"/>
            <a:chOff x="1864610" y="2530243"/>
            <a:chExt cx="6739744" cy="3959640"/>
          </a:xfrm>
        </p:grpSpPr>
        <p:pic>
          <p:nvPicPr>
            <p:cNvPr id="2051" name="Picture 3">
              <a:extLst>
                <a:ext uri="{FF2B5EF4-FFF2-40B4-BE49-F238E27FC236}">
                  <a16:creationId xmlns:a16="http://schemas.microsoft.com/office/drawing/2014/main" id="{F0BC6573-52AD-4AB4-968B-472176274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4610" y="2716395"/>
              <a:ext cx="6578600" cy="377348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A32A063-42E8-4C4B-BD3B-993FA2E3389D}"/>
                </a:ext>
              </a:extLst>
            </p:cNvPr>
            <p:cNvSpPr/>
            <p:nvPr/>
          </p:nvSpPr>
          <p:spPr bwMode="auto">
            <a:xfrm>
              <a:off x="4841823" y="2530243"/>
              <a:ext cx="3762531" cy="40782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grpSp>
      <p:pic>
        <p:nvPicPr>
          <p:cNvPr id="4" name="Image 3">
            <a:extLst>
              <a:ext uri="{FF2B5EF4-FFF2-40B4-BE49-F238E27FC236}">
                <a16:creationId xmlns:a16="http://schemas.microsoft.com/office/drawing/2014/main" id="{5074098F-6EFC-452F-881A-07C2DB646E24}"/>
              </a:ext>
            </a:extLst>
          </p:cNvPr>
          <p:cNvPicPr/>
          <p:nvPr/>
        </p:nvPicPr>
        <p:blipFill>
          <a:blip r:embed="rId4"/>
          <a:srcRect t="25476"/>
          <a:stretch>
            <a:fillRect/>
          </a:stretch>
        </p:blipFill>
        <p:spPr bwMode="auto">
          <a:xfrm>
            <a:off x="7090348" y="1656877"/>
            <a:ext cx="2023672" cy="1059518"/>
          </a:xfrm>
          <a:prstGeom prst="rect">
            <a:avLst/>
          </a:prstGeom>
          <a:noFill/>
          <a:ln w="9525">
            <a:noFill/>
            <a:miter lim="800000"/>
            <a:headEnd/>
            <a:tailEnd/>
          </a:ln>
        </p:spPr>
      </p:pic>
      <p:sp>
        <p:nvSpPr>
          <p:cNvPr id="3" name="ZoneTexte 2">
            <a:extLst>
              <a:ext uri="{FF2B5EF4-FFF2-40B4-BE49-F238E27FC236}">
                <a16:creationId xmlns:a16="http://schemas.microsoft.com/office/drawing/2014/main" id="{C0DDDA0E-B28E-48BC-9247-F7890371BC3C}"/>
              </a:ext>
            </a:extLst>
          </p:cNvPr>
          <p:cNvSpPr txBox="1"/>
          <p:nvPr/>
        </p:nvSpPr>
        <p:spPr>
          <a:xfrm>
            <a:off x="2298000" y="1190027"/>
            <a:ext cx="5711820" cy="1323439"/>
          </a:xfrm>
          <a:prstGeom prst="rect">
            <a:avLst/>
          </a:prstGeom>
          <a:noFill/>
        </p:spPr>
        <p:txBody>
          <a:bodyPr wrap="none">
            <a:spAutoFit/>
          </a:bodyPr>
          <a:lstStyle/>
          <a:p>
            <a:pPr algn="ctr">
              <a:spcBef>
                <a:spcPct val="50000"/>
              </a:spcBef>
              <a:defRPr/>
            </a:pPr>
            <a:r>
              <a:rPr lang="fr-FR" sz="3200" b="1" cap="all" dirty="0" err="1">
                <a:latin typeface="Comic Sans MS" pitchFamily="66" charset="0"/>
              </a:rPr>
              <a:t>SYSTèMES</a:t>
            </a:r>
            <a:r>
              <a:rPr lang="fr-FR" sz="3200" b="1" cap="all" dirty="0">
                <a:latin typeface="Comic Sans MS" pitchFamily="66" charset="0"/>
              </a:rPr>
              <a:t> SÉQUENTIELS</a:t>
            </a:r>
            <a:endParaRPr lang="fr-FR" sz="3200" dirty="0">
              <a:latin typeface="Comic Sans MS" pitchFamily="66" charset="0"/>
            </a:endParaRPr>
          </a:p>
          <a:p>
            <a:pPr algn="ctr">
              <a:spcBef>
                <a:spcPct val="50000"/>
              </a:spcBef>
              <a:defRPr/>
            </a:pPr>
            <a:r>
              <a:rPr lang="fr-FR" sz="3200" b="1" cap="all" dirty="0">
                <a:latin typeface="Comic Sans MS" pitchFamily="66" charset="0"/>
              </a:rPr>
              <a:t> </a:t>
            </a:r>
            <a:r>
              <a:rPr lang="fr-FR" sz="2800" b="1" i="1" cap="small" dirty="0">
                <a:latin typeface="Comic Sans MS" pitchFamily="66" charset="0"/>
              </a:rPr>
              <a:t>Graphes d’états</a:t>
            </a:r>
            <a:endParaRPr lang="fr-FR" sz="2800" dirty="0">
              <a:latin typeface="Comic Sans MS" pitchFamily="66" charset="0"/>
            </a:endParaRPr>
          </a:p>
        </p:txBody>
      </p:sp>
      <p:pic>
        <p:nvPicPr>
          <p:cNvPr id="7" name="Image 6">
            <a:extLst>
              <a:ext uri="{FF2B5EF4-FFF2-40B4-BE49-F238E27FC236}">
                <a16:creationId xmlns:a16="http://schemas.microsoft.com/office/drawing/2014/main" id="{29B8C779-8322-48BA-AE1A-1EED86CBABB4}"/>
              </a:ext>
            </a:extLst>
          </p:cNvPr>
          <p:cNvPicPr/>
          <p:nvPr/>
        </p:nvPicPr>
        <p:blipFill rotWithShape="1">
          <a:blip r:embed="rId5" cstate="print"/>
          <a:srcRect l="32021" t="60434" r="3981" b="25211"/>
          <a:stretch/>
        </p:blipFill>
        <p:spPr bwMode="auto">
          <a:xfrm>
            <a:off x="1160072" y="1818297"/>
            <a:ext cx="2407588" cy="711946"/>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a:extLst>
              <a:ext uri="{FF2B5EF4-FFF2-40B4-BE49-F238E27FC236}">
                <a16:creationId xmlns:a16="http://schemas.microsoft.com/office/drawing/2014/main" id="{087F483D-2524-4F0E-9141-2C71F25848BC}"/>
              </a:ext>
            </a:extLst>
          </p:cNvPr>
          <p:cNvSpPr txBox="1">
            <a:spLocks noChangeArrowheads="1"/>
          </p:cNvSpPr>
          <p:nvPr/>
        </p:nvSpPr>
        <p:spPr bwMode="auto">
          <a:xfrm>
            <a:off x="-25400" y="1214438"/>
            <a:ext cx="1144588" cy="461962"/>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1)</a:t>
            </a:r>
          </a:p>
          <a:p>
            <a:pPr>
              <a:defRPr/>
            </a:pPr>
            <a:r>
              <a:rPr lang="fr-FR" sz="1200" b="1" dirty="0">
                <a:solidFill>
                  <a:schemeClr val="bg1"/>
                </a:solidFill>
                <a:effectLst>
                  <a:outerShdw blurRad="38100" dist="38100" dir="2700000" algn="tl">
                    <a:srgbClr val="000000"/>
                  </a:outerShdw>
                </a:effectLst>
              </a:rPr>
              <a:t>DEFINITION</a:t>
            </a:r>
          </a:p>
        </p:txBody>
      </p:sp>
      <p:sp>
        <p:nvSpPr>
          <p:cNvPr id="5126" name="Text Box 6">
            <a:extLst>
              <a:ext uri="{FF2B5EF4-FFF2-40B4-BE49-F238E27FC236}">
                <a16:creationId xmlns:a16="http://schemas.microsoft.com/office/drawing/2014/main" id="{AF7FA68A-76B5-4464-93F6-AB1FBFA4B4C2}"/>
              </a:ext>
            </a:extLst>
          </p:cNvPr>
          <p:cNvSpPr txBox="1">
            <a:spLocks noChangeArrowheads="1"/>
          </p:cNvSpPr>
          <p:nvPr/>
        </p:nvSpPr>
        <p:spPr bwMode="auto">
          <a:xfrm>
            <a:off x="1258888" y="1478273"/>
            <a:ext cx="58086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t>Système combinatoire</a:t>
            </a:r>
            <a:r>
              <a:rPr lang="fr-CA" altLang="fr-FR" sz="1800" dirty="0"/>
              <a:t> : </a:t>
            </a:r>
            <a:r>
              <a:rPr lang="fr-FR" sz="1800" dirty="0"/>
              <a:t>les grandeurs de sortie s’expriment comme une combinaison des grandeurs d’entrée à chaque instant (sans mémorisation des valeurs précédentes).</a:t>
            </a:r>
            <a:endParaRPr lang="fr-FR" altLang="fr-FR" sz="1800" dirty="0"/>
          </a:p>
        </p:txBody>
      </p:sp>
      <p:sp>
        <p:nvSpPr>
          <p:cNvPr id="5135" name="Text Box 15">
            <a:extLst>
              <a:ext uri="{FF2B5EF4-FFF2-40B4-BE49-F238E27FC236}">
                <a16:creationId xmlns:a16="http://schemas.microsoft.com/office/drawing/2014/main" id="{ADBE9918-E753-44E3-A5B2-4FFFFDF41EFC}"/>
              </a:ext>
            </a:extLst>
          </p:cNvPr>
          <p:cNvSpPr txBox="1">
            <a:spLocks noChangeArrowheads="1"/>
          </p:cNvSpPr>
          <p:nvPr/>
        </p:nvSpPr>
        <p:spPr bwMode="auto">
          <a:xfrm>
            <a:off x="1274763" y="2566103"/>
            <a:ext cx="7561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t>Système séquentiel</a:t>
            </a:r>
            <a:r>
              <a:rPr lang="fr-CA" altLang="fr-FR" sz="1800" dirty="0"/>
              <a:t> : </a:t>
            </a:r>
            <a:r>
              <a:rPr lang="fr-FR" sz="1800" dirty="0"/>
              <a:t>les grandeurs de sortie s’expriment comme une combinaison des grandeurs d’entrée ET de l’état précédent des grandeurs d’entrée et de sortie. Les systèmes séquentiels ont donc besoin de mémoires afin de retenir la valeur de certaines variables (d’entrées, de sorties ou internes)</a:t>
            </a:r>
            <a:r>
              <a:rPr lang="fr-CA" altLang="fr-FR" sz="1800" dirty="0"/>
              <a:t>. </a:t>
            </a:r>
            <a:endParaRPr lang="fr-FR" altLang="fr-FR" sz="1800" dirty="0"/>
          </a:p>
        </p:txBody>
      </p:sp>
      <p:grpSp>
        <p:nvGrpSpPr>
          <p:cNvPr id="2" name="Group 70">
            <a:extLst>
              <a:ext uri="{FF2B5EF4-FFF2-40B4-BE49-F238E27FC236}">
                <a16:creationId xmlns:a16="http://schemas.microsoft.com/office/drawing/2014/main" id="{22ED46D8-6871-41E4-8D35-8D91FC88D8A0}"/>
              </a:ext>
            </a:extLst>
          </p:cNvPr>
          <p:cNvGrpSpPr>
            <a:grpSpLocks/>
          </p:cNvGrpSpPr>
          <p:nvPr/>
        </p:nvGrpSpPr>
        <p:grpSpPr bwMode="auto">
          <a:xfrm>
            <a:off x="1604963" y="4634223"/>
            <a:ext cx="4119562" cy="1082675"/>
            <a:chOff x="1011" y="2384"/>
            <a:chExt cx="2595" cy="682"/>
          </a:xfrm>
        </p:grpSpPr>
        <p:sp>
          <p:nvSpPr>
            <p:cNvPr id="3093" name="Text Box 43">
              <a:extLst>
                <a:ext uri="{FF2B5EF4-FFF2-40B4-BE49-F238E27FC236}">
                  <a16:creationId xmlns:a16="http://schemas.microsoft.com/office/drawing/2014/main" id="{10B5ED63-2595-41BB-95CC-406998CCCEFB}"/>
                </a:ext>
              </a:extLst>
            </p:cNvPr>
            <p:cNvSpPr txBox="1">
              <a:spLocks noChangeArrowheads="1"/>
            </p:cNvSpPr>
            <p:nvPr/>
          </p:nvSpPr>
          <p:spPr bwMode="auto">
            <a:xfrm>
              <a:off x="1011" y="2384"/>
              <a:ext cx="22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a:latin typeface="Arial" panose="020B0604020202020204" pitchFamily="34" charset="0"/>
                </a:rPr>
                <a:t>e</a:t>
              </a:r>
            </a:p>
          </p:txBody>
        </p:sp>
        <p:sp>
          <p:nvSpPr>
            <p:cNvPr id="3094" name="Line 16">
              <a:extLst>
                <a:ext uri="{FF2B5EF4-FFF2-40B4-BE49-F238E27FC236}">
                  <a16:creationId xmlns:a16="http://schemas.microsoft.com/office/drawing/2014/main" id="{19D8CBAA-374E-433A-858F-4DA43811F179}"/>
                </a:ext>
              </a:extLst>
            </p:cNvPr>
            <p:cNvSpPr>
              <a:spLocks noChangeShapeType="1"/>
            </p:cNvSpPr>
            <p:nvPr/>
          </p:nvSpPr>
          <p:spPr bwMode="auto">
            <a:xfrm flipV="1">
              <a:off x="1075" y="2601"/>
              <a:ext cx="186"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095" name="Line 17">
              <a:extLst>
                <a:ext uri="{FF2B5EF4-FFF2-40B4-BE49-F238E27FC236}">
                  <a16:creationId xmlns:a16="http://schemas.microsoft.com/office/drawing/2014/main" id="{F547C662-181F-4738-9565-3F6766DF9CD7}"/>
                </a:ext>
              </a:extLst>
            </p:cNvPr>
            <p:cNvSpPr>
              <a:spLocks noChangeShapeType="1"/>
            </p:cNvSpPr>
            <p:nvPr/>
          </p:nvSpPr>
          <p:spPr bwMode="auto">
            <a:xfrm>
              <a:off x="1069" y="2944"/>
              <a:ext cx="19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096" name="Line 18">
              <a:extLst>
                <a:ext uri="{FF2B5EF4-FFF2-40B4-BE49-F238E27FC236}">
                  <a16:creationId xmlns:a16="http://schemas.microsoft.com/office/drawing/2014/main" id="{06C72695-46C1-48C4-BAE0-C962EAED94C4}"/>
                </a:ext>
              </a:extLst>
            </p:cNvPr>
            <p:cNvSpPr>
              <a:spLocks noChangeShapeType="1"/>
            </p:cNvSpPr>
            <p:nvPr/>
          </p:nvSpPr>
          <p:spPr bwMode="auto">
            <a:xfrm flipV="1">
              <a:off x="1259"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097" name="Line 19">
              <a:extLst>
                <a:ext uri="{FF2B5EF4-FFF2-40B4-BE49-F238E27FC236}">
                  <a16:creationId xmlns:a16="http://schemas.microsoft.com/office/drawing/2014/main" id="{E1560835-ECDD-4F7A-8E11-BC379F7C5BBC}"/>
                </a:ext>
              </a:extLst>
            </p:cNvPr>
            <p:cNvSpPr>
              <a:spLocks noChangeShapeType="1"/>
            </p:cNvSpPr>
            <p:nvPr/>
          </p:nvSpPr>
          <p:spPr bwMode="auto">
            <a:xfrm flipV="1">
              <a:off x="1257" y="2804"/>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098" name="Line 20">
              <a:extLst>
                <a:ext uri="{FF2B5EF4-FFF2-40B4-BE49-F238E27FC236}">
                  <a16:creationId xmlns:a16="http://schemas.microsoft.com/office/drawing/2014/main" id="{569ED476-7953-4755-814E-DB5B250AFF98}"/>
                </a:ext>
              </a:extLst>
            </p:cNvPr>
            <p:cNvSpPr>
              <a:spLocks noChangeShapeType="1"/>
            </p:cNvSpPr>
            <p:nvPr/>
          </p:nvSpPr>
          <p:spPr bwMode="auto">
            <a:xfrm>
              <a:off x="1265" y="2464"/>
              <a:ext cx="259"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099" name="Line 21">
              <a:extLst>
                <a:ext uri="{FF2B5EF4-FFF2-40B4-BE49-F238E27FC236}">
                  <a16:creationId xmlns:a16="http://schemas.microsoft.com/office/drawing/2014/main" id="{FF5C0204-536D-446C-AD0D-584AEFAF55A1}"/>
                </a:ext>
              </a:extLst>
            </p:cNvPr>
            <p:cNvSpPr>
              <a:spLocks noChangeShapeType="1"/>
            </p:cNvSpPr>
            <p:nvPr/>
          </p:nvSpPr>
          <p:spPr bwMode="auto">
            <a:xfrm flipV="1">
              <a:off x="1519" y="2467"/>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0" name="Line 22">
              <a:extLst>
                <a:ext uri="{FF2B5EF4-FFF2-40B4-BE49-F238E27FC236}">
                  <a16:creationId xmlns:a16="http://schemas.microsoft.com/office/drawing/2014/main" id="{B4001A69-0387-4157-A32C-1E28F63B01F5}"/>
                </a:ext>
              </a:extLst>
            </p:cNvPr>
            <p:cNvSpPr>
              <a:spLocks noChangeShapeType="1"/>
            </p:cNvSpPr>
            <p:nvPr/>
          </p:nvSpPr>
          <p:spPr bwMode="auto">
            <a:xfrm flipV="1">
              <a:off x="1849" y="2467"/>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1" name="Line 23">
              <a:extLst>
                <a:ext uri="{FF2B5EF4-FFF2-40B4-BE49-F238E27FC236}">
                  <a16:creationId xmlns:a16="http://schemas.microsoft.com/office/drawing/2014/main" id="{601883E0-4A7A-48DD-8E47-5CB5921E1238}"/>
                </a:ext>
              </a:extLst>
            </p:cNvPr>
            <p:cNvSpPr>
              <a:spLocks noChangeShapeType="1"/>
            </p:cNvSpPr>
            <p:nvPr/>
          </p:nvSpPr>
          <p:spPr bwMode="auto">
            <a:xfrm flipV="1">
              <a:off x="1993"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2" name="Line 24">
              <a:extLst>
                <a:ext uri="{FF2B5EF4-FFF2-40B4-BE49-F238E27FC236}">
                  <a16:creationId xmlns:a16="http://schemas.microsoft.com/office/drawing/2014/main" id="{3E1D8D8A-D678-44CF-9D5A-2A69A0714352}"/>
                </a:ext>
              </a:extLst>
            </p:cNvPr>
            <p:cNvSpPr>
              <a:spLocks noChangeShapeType="1"/>
            </p:cNvSpPr>
            <p:nvPr/>
          </p:nvSpPr>
          <p:spPr bwMode="auto">
            <a:xfrm flipV="1">
              <a:off x="2245"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3" name="Line 25">
              <a:extLst>
                <a:ext uri="{FF2B5EF4-FFF2-40B4-BE49-F238E27FC236}">
                  <a16:creationId xmlns:a16="http://schemas.microsoft.com/office/drawing/2014/main" id="{7A3B8E05-1B73-4CC9-A7E5-F61EBD55B72C}"/>
                </a:ext>
              </a:extLst>
            </p:cNvPr>
            <p:cNvSpPr>
              <a:spLocks noChangeShapeType="1"/>
            </p:cNvSpPr>
            <p:nvPr/>
          </p:nvSpPr>
          <p:spPr bwMode="auto">
            <a:xfrm flipV="1">
              <a:off x="2515"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4" name="Line 26">
              <a:extLst>
                <a:ext uri="{FF2B5EF4-FFF2-40B4-BE49-F238E27FC236}">
                  <a16:creationId xmlns:a16="http://schemas.microsoft.com/office/drawing/2014/main" id="{89181589-CC53-44A2-94C4-7BCE18D236BB}"/>
                </a:ext>
              </a:extLst>
            </p:cNvPr>
            <p:cNvSpPr>
              <a:spLocks noChangeShapeType="1"/>
            </p:cNvSpPr>
            <p:nvPr/>
          </p:nvSpPr>
          <p:spPr bwMode="auto">
            <a:xfrm flipV="1">
              <a:off x="2605" y="2465"/>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5" name="Line 27">
              <a:extLst>
                <a:ext uri="{FF2B5EF4-FFF2-40B4-BE49-F238E27FC236}">
                  <a16:creationId xmlns:a16="http://schemas.microsoft.com/office/drawing/2014/main" id="{B4B6FEFC-11C4-4B65-8308-7EB86FBE6992}"/>
                </a:ext>
              </a:extLst>
            </p:cNvPr>
            <p:cNvSpPr>
              <a:spLocks noChangeShapeType="1"/>
            </p:cNvSpPr>
            <p:nvPr/>
          </p:nvSpPr>
          <p:spPr bwMode="auto">
            <a:xfrm>
              <a:off x="1519" y="2606"/>
              <a:ext cx="331"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6" name="Line 28">
              <a:extLst>
                <a:ext uri="{FF2B5EF4-FFF2-40B4-BE49-F238E27FC236}">
                  <a16:creationId xmlns:a16="http://schemas.microsoft.com/office/drawing/2014/main" id="{97DF4852-5EBE-4653-9A44-F06A22EA69FA}"/>
                </a:ext>
              </a:extLst>
            </p:cNvPr>
            <p:cNvSpPr>
              <a:spLocks noChangeShapeType="1"/>
            </p:cNvSpPr>
            <p:nvPr/>
          </p:nvSpPr>
          <p:spPr bwMode="auto">
            <a:xfrm>
              <a:off x="1849" y="2465"/>
              <a:ext cx="14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7" name="Line 29">
              <a:extLst>
                <a:ext uri="{FF2B5EF4-FFF2-40B4-BE49-F238E27FC236}">
                  <a16:creationId xmlns:a16="http://schemas.microsoft.com/office/drawing/2014/main" id="{DE132576-24BB-43EB-BC76-E78F76E5F988}"/>
                </a:ext>
              </a:extLst>
            </p:cNvPr>
            <p:cNvSpPr>
              <a:spLocks noChangeShapeType="1"/>
            </p:cNvSpPr>
            <p:nvPr/>
          </p:nvSpPr>
          <p:spPr bwMode="auto">
            <a:xfrm>
              <a:off x="1993" y="2602"/>
              <a:ext cx="253"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8" name="Line 30">
              <a:extLst>
                <a:ext uri="{FF2B5EF4-FFF2-40B4-BE49-F238E27FC236}">
                  <a16:creationId xmlns:a16="http://schemas.microsoft.com/office/drawing/2014/main" id="{1DF0AA1F-2EF4-417F-9907-2BF2E9623682}"/>
                </a:ext>
              </a:extLst>
            </p:cNvPr>
            <p:cNvSpPr>
              <a:spLocks noChangeShapeType="1"/>
            </p:cNvSpPr>
            <p:nvPr/>
          </p:nvSpPr>
          <p:spPr bwMode="auto">
            <a:xfrm>
              <a:off x="2245" y="2461"/>
              <a:ext cx="271"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09" name="Line 31">
              <a:extLst>
                <a:ext uri="{FF2B5EF4-FFF2-40B4-BE49-F238E27FC236}">
                  <a16:creationId xmlns:a16="http://schemas.microsoft.com/office/drawing/2014/main" id="{C0158A02-AF63-4F94-8B50-A579B0B67562}"/>
                </a:ext>
              </a:extLst>
            </p:cNvPr>
            <p:cNvSpPr>
              <a:spLocks noChangeShapeType="1"/>
            </p:cNvSpPr>
            <p:nvPr/>
          </p:nvSpPr>
          <p:spPr bwMode="auto">
            <a:xfrm>
              <a:off x="2515" y="2602"/>
              <a:ext cx="91"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0" name="Line 32">
              <a:extLst>
                <a:ext uri="{FF2B5EF4-FFF2-40B4-BE49-F238E27FC236}">
                  <a16:creationId xmlns:a16="http://schemas.microsoft.com/office/drawing/2014/main" id="{9EECB601-F60C-4689-96C3-99394D31C3CE}"/>
                </a:ext>
              </a:extLst>
            </p:cNvPr>
            <p:cNvSpPr>
              <a:spLocks noChangeShapeType="1"/>
            </p:cNvSpPr>
            <p:nvPr/>
          </p:nvSpPr>
          <p:spPr bwMode="auto">
            <a:xfrm flipV="1">
              <a:off x="1849" y="2804"/>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1" name="Line 33">
              <a:extLst>
                <a:ext uri="{FF2B5EF4-FFF2-40B4-BE49-F238E27FC236}">
                  <a16:creationId xmlns:a16="http://schemas.microsoft.com/office/drawing/2014/main" id="{CA2448D6-8E1C-43EC-ADD0-B2DD8A553294}"/>
                </a:ext>
              </a:extLst>
            </p:cNvPr>
            <p:cNvSpPr>
              <a:spLocks noChangeShapeType="1"/>
            </p:cNvSpPr>
            <p:nvPr/>
          </p:nvSpPr>
          <p:spPr bwMode="auto">
            <a:xfrm flipV="1">
              <a:off x="2247" y="2804"/>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2" name="Line 34">
              <a:extLst>
                <a:ext uri="{FF2B5EF4-FFF2-40B4-BE49-F238E27FC236}">
                  <a16:creationId xmlns:a16="http://schemas.microsoft.com/office/drawing/2014/main" id="{80B7916A-DDE4-4EE6-BCB7-80B9D7E38FE6}"/>
                </a:ext>
              </a:extLst>
            </p:cNvPr>
            <p:cNvSpPr>
              <a:spLocks noChangeShapeType="1"/>
            </p:cNvSpPr>
            <p:nvPr/>
          </p:nvSpPr>
          <p:spPr bwMode="auto">
            <a:xfrm>
              <a:off x="1255" y="2804"/>
              <a:ext cx="59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3" name="Line 35">
              <a:extLst>
                <a:ext uri="{FF2B5EF4-FFF2-40B4-BE49-F238E27FC236}">
                  <a16:creationId xmlns:a16="http://schemas.microsoft.com/office/drawing/2014/main" id="{E830859D-C382-4645-9243-8E732089B9B1}"/>
                </a:ext>
              </a:extLst>
            </p:cNvPr>
            <p:cNvSpPr>
              <a:spLocks noChangeShapeType="1"/>
            </p:cNvSpPr>
            <p:nvPr/>
          </p:nvSpPr>
          <p:spPr bwMode="auto">
            <a:xfrm>
              <a:off x="1849" y="2944"/>
              <a:ext cx="402"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4" name="Line 36">
              <a:extLst>
                <a:ext uri="{FF2B5EF4-FFF2-40B4-BE49-F238E27FC236}">
                  <a16:creationId xmlns:a16="http://schemas.microsoft.com/office/drawing/2014/main" id="{ABDD33B0-AAF1-4166-B8E4-199FAE2C451B}"/>
                </a:ext>
              </a:extLst>
            </p:cNvPr>
            <p:cNvSpPr>
              <a:spLocks noChangeShapeType="1"/>
            </p:cNvSpPr>
            <p:nvPr/>
          </p:nvSpPr>
          <p:spPr bwMode="auto">
            <a:xfrm>
              <a:off x="2605" y="2467"/>
              <a:ext cx="30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5" name="Line 37">
              <a:extLst>
                <a:ext uri="{FF2B5EF4-FFF2-40B4-BE49-F238E27FC236}">
                  <a16:creationId xmlns:a16="http://schemas.microsoft.com/office/drawing/2014/main" id="{AE8D2EE4-9085-4D25-AF3F-5020C8766869}"/>
                </a:ext>
              </a:extLst>
            </p:cNvPr>
            <p:cNvSpPr>
              <a:spLocks noChangeShapeType="1"/>
            </p:cNvSpPr>
            <p:nvPr/>
          </p:nvSpPr>
          <p:spPr bwMode="auto">
            <a:xfrm flipV="1">
              <a:off x="2909" y="247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6" name="Line 38">
              <a:extLst>
                <a:ext uri="{FF2B5EF4-FFF2-40B4-BE49-F238E27FC236}">
                  <a16:creationId xmlns:a16="http://schemas.microsoft.com/office/drawing/2014/main" id="{FE4A5133-BC25-4DDD-8FA5-8B78B4EFEB26}"/>
                </a:ext>
              </a:extLst>
            </p:cNvPr>
            <p:cNvSpPr>
              <a:spLocks noChangeShapeType="1"/>
            </p:cNvSpPr>
            <p:nvPr/>
          </p:nvSpPr>
          <p:spPr bwMode="auto">
            <a:xfrm>
              <a:off x="2905" y="2612"/>
              <a:ext cx="445" cy="0"/>
            </a:xfrm>
            <a:prstGeom prst="line">
              <a:avLst/>
            </a:prstGeom>
            <a:noFill/>
            <a:ln w="12700">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117" name="Line 39">
              <a:extLst>
                <a:ext uri="{FF2B5EF4-FFF2-40B4-BE49-F238E27FC236}">
                  <a16:creationId xmlns:a16="http://schemas.microsoft.com/office/drawing/2014/main" id="{A99DE350-9578-4E32-A2B8-5EDE97E76EBF}"/>
                </a:ext>
              </a:extLst>
            </p:cNvPr>
            <p:cNvSpPr>
              <a:spLocks noChangeShapeType="1"/>
            </p:cNvSpPr>
            <p:nvPr/>
          </p:nvSpPr>
          <p:spPr bwMode="auto">
            <a:xfrm flipV="1">
              <a:off x="2605" y="2802"/>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8" name="Line 40">
              <a:extLst>
                <a:ext uri="{FF2B5EF4-FFF2-40B4-BE49-F238E27FC236}">
                  <a16:creationId xmlns:a16="http://schemas.microsoft.com/office/drawing/2014/main" id="{ED2542DE-FF28-460D-A026-7EF9B4DB4D92}"/>
                </a:ext>
              </a:extLst>
            </p:cNvPr>
            <p:cNvSpPr>
              <a:spLocks noChangeShapeType="1"/>
            </p:cNvSpPr>
            <p:nvPr/>
          </p:nvSpPr>
          <p:spPr bwMode="auto">
            <a:xfrm>
              <a:off x="2247" y="2804"/>
              <a:ext cx="359"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119" name="Line 41">
              <a:extLst>
                <a:ext uri="{FF2B5EF4-FFF2-40B4-BE49-F238E27FC236}">
                  <a16:creationId xmlns:a16="http://schemas.microsoft.com/office/drawing/2014/main" id="{80D98018-1169-455F-B668-7CD6B31CC115}"/>
                </a:ext>
              </a:extLst>
            </p:cNvPr>
            <p:cNvSpPr>
              <a:spLocks noChangeShapeType="1"/>
            </p:cNvSpPr>
            <p:nvPr/>
          </p:nvSpPr>
          <p:spPr bwMode="auto">
            <a:xfrm>
              <a:off x="2605" y="2944"/>
              <a:ext cx="721" cy="1"/>
            </a:xfrm>
            <a:prstGeom prst="line">
              <a:avLst/>
            </a:prstGeom>
            <a:noFill/>
            <a:ln w="12700">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120" name="Text Box 44">
              <a:extLst>
                <a:ext uri="{FF2B5EF4-FFF2-40B4-BE49-F238E27FC236}">
                  <a16:creationId xmlns:a16="http://schemas.microsoft.com/office/drawing/2014/main" id="{94644CBA-1A5B-4579-AC47-98144506FDCC}"/>
                </a:ext>
              </a:extLst>
            </p:cNvPr>
            <p:cNvSpPr txBox="1">
              <a:spLocks noChangeArrowheads="1"/>
            </p:cNvSpPr>
            <p:nvPr/>
          </p:nvSpPr>
          <p:spPr bwMode="auto">
            <a:xfrm>
              <a:off x="1020" y="2744"/>
              <a:ext cx="22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a:latin typeface="Arial" panose="020B0604020202020204" pitchFamily="34" charset="0"/>
                </a:rPr>
                <a:t>s</a:t>
              </a:r>
            </a:p>
          </p:txBody>
        </p:sp>
        <p:sp>
          <p:nvSpPr>
            <p:cNvPr id="3121" name="Text Box 45">
              <a:extLst>
                <a:ext uri="{FF2B5EF4-FFF2-40B4-BE49-F238E27FC236}">
                  <a16:creationId xmlns:a16="http://schemas.microsoft.com/office/drawing/2014/main" id="{AF7101FC-71F9-4D74-B626-1001981C9157}"/>
                </a:ext>
              </a:extLst>
            </p:cNvPr>
            <p:cNvSpPr txBox="1">
              <a:spLocks noChangeArrowheads="1"/>
            </p:cNvSpPr>
            <p:nvPr/>
          </p:nvSpPr>
          <p:spPr bwMode="auto">
            <a:xfrm>
              <a:off x="3334" y="2472"/>
              <a:ext cx="2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a:t>t</a:t>
              </a:r>
            </a:p>
          </p:txBody>
        </p:sp>
        <p:sp>
          <p:nvSpPr>
            <p:cNvPr id="3122" name="Text Box 46">
              <a:extLst>
                <a:ext uri="{FF2B5EF4-FFF2-40B4-BE49-F238E27FC236}">
                  <a16:creationId xmlns:a16="http://schemas.microsoft.com/office/drawing/2014/main" id="{37BB1E65-0FF8-4BDC-8E61-FDAF3DB99CDF}"/>
                </a:ext>
              </a:extLst>
            </p:cNvPr>
            <p:cNvSpPr txBox="1">
              <a:spLocks noChangeArrowheads="1"/>
            </p:cNvSpPr>
            <p:nvPr/>
          </p:nvSpPr>
          <p:spPr bwMode="auto">
            <a:xfrm>
              <a:off x="3334" y="2835"/>
              <a:ext cx="2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a:t>t</a:t>
              </a:r>
            </a:p>
          </p:txBody>
        </p:sp>
      </p:grpSp>
      <p:sp>
        <p:nvSpPr>
          <p:cNvPr id="5168" name="Text Box 48">
            <a:extLst>
              <a:ext uri="{FF2B5EF4-FFF2-40B4-BE49-F238E27FC236}">
                <a16:creationId xmlns:a16="http://schemas.microsoft.com/office/drawing/2014/main" id="{976F6FF9-1480-4D67-BCFA-F9B83841E4C6}"/>
              </a:ext>
            </a:extLst>
          </p:cNvPr>
          <p:cNvSpPr txBox="1">
            <a:spLocks noChangeArrowheads="1"/>
          </p:cNvSpPr>
          <p:nvPr/>
        </p:nvSpPr>
        <p:spPr bwMode="auto">
          <a:xfrm>
            <a:off x="1262063" y="3692835"/>
            <a:ext cx="77168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r>
              <a:rPr lang="fr-CA" altLang="fr-FR" sz="1800"/>
              <a:t>Exemple : </a:t>
            </a:r>
          </a:p>
          <a:p>
            <a:pPr eaLnBrk="1" hangingPunct="1"/>
            <a:r>
              <a:rPr lang="fr-CA" altLang="fr-FR" sz="1800" i="1"/>
              <a:t>S change de valeur chaque fois que l'entrée e passe de 0 à 1 et garde sa valeur dans tous les autres cas.</a:t>
            </a:r>
            <a:endParaRPr lang="fr-FR" altLang="fr-FR" sz="1800" i="1"/>
          </a:p>
        </p:txBody>
      </p:sp>
      <p:sp>
        <p:nvSpPr>
          <p:cNvPr id="5170" name="Text Box 50">
            <a:extLst>
              <a:ext uri="{FF2B5EF4-FFF2-40B4-BE49-F238E27FC236}">
                <a16:creationId xmlns:a16="http://schemas.microsoft.com/office/drawing/2014/main" id="{9C73C796-10B1-47C6-9473-265348932676}"/>
              </a:ext>
            </a:extLst>
          </p:cNvPr>
          <p:cNvSpPr txBox="1">
            <a:spLocks noChangeArrowheads="1"/>
          </p:cNvSpPr>
          <p:nvPr/>
        </p:nvSpPr>
        <p:spPr bwMode="auto">
          <a:xfrm>
            <a:off x="1809750" y="5851835"/>
            <a:ext cx="60674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a:sym typeface="Symbol" panose="05050102010706020507" pitchFamily="18" charset="2"/>
              </a:rPr>
              <a:t> </a:t>
            </a:r>
            <a:r>
              <a:rPr lang="fr-FR" altLang="fr-FR" sz="1800"/>
              <a:t>C’est un système non combinatoire donc séquentiel</a:t>
            </a:r>
          </a:p>
        </p:txBody>
      </p:sp>
      <p:grpSp>
        <p:nvGrpSpPr>
          <p:cNvPr id="3" name="Group 67">
            <a:extLst>
              <a:ext uri="{FF2B5EF4-FFF2-40B4-BE49-F238E27FC236}">
                <a16:creationId xmlns:a16="http://schemas.microsoft.com/office/drawing/2014/main" id="{FF856A4D-00E5-46FF-85E7-B91FE5A9B232}"/>
              </a:ext>
            </a:extLst>
          </p:cNvPr>
          <p:cNvGrpSpPr>
            <a:grpSpLocks/>
          </p:cNvGrpSpPr>
          <p:nvPr/>
        </p:nvGrpSpPr>
        <p:grpSpPr bwMode="auto">
          <a:xfrm>
            <a:off x="1997075" y="4691373"/>
            <a:ext cx="5389563" cy="828675"/>
            <a:chOff x="1258" y="2108"/>
            <a:chExt cx="3395" cy="522"/>
          </a:xfrm>
        </p:grpSpPr>
        <p:sp>
          <p:nvSpPr>
            <p:cNvPr id="3088" name="Line 53">
              <a:extLst>
                <a:ext uri="{FF2B5EF4-FFF2-40B4-BE49-F238E27FC236}">
                  <a16:creationId xmlns:a16="http://schemas.microsoft.com/office/drawing/2014/main" id="{064DC68B-5ACE-42B2-8D8F-7171668AA33D}"/>
                </a:ext>
              </a:extLst>
            </p:cNvPr>
            <p:cNvSpPr>
              <a:spLocks noChangeShapeType="1"/>
            </p:cNvSpPr>
            <p:nvPr/>
          </p:nvSpPr>
          <p:spPr bwMode="auto">
            <a:xfrm>
              <a:off x="1260" y="2152"/>
              <a:ext cx="258" cy="0"/>
            </a:xfrm>
            <a:prstGeom prst="line">
              <a:avLst/>
            </a:prstGeom>
            <a:noFill/>
            <a:ln w="28575">
              <a:solidFill>
                <a:srgbClr val="3333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89" name="Line 54">
              <a:extLst>
                <a:ext uri="{FF2B5EF4-FFF2-40B4-BE49-F238E27FC236}">
                  <a16:creationId xmlns:a16="http://schemas.microsoft.com/office/drawing/2014/main" id="{9B9712C8-8917-4204-92F3-7E3E4D98CCCF}"/>
                </a:ext>
              </a:extLst>
            </p:cNvPr>
            <p:cNvSpPr>
              <a:spLocks noChangeShapeType="1"/>
            </p:cNvSpPr>
            <p:nvPr/>
          </p:nvSpPr>
          <p:spPr bwMode="auto">
            <a:xfrm>
              <a:off x="1260" y="2488"/>
              <a:ext cx="258" cy="0"/>
            </a:xfrm>
            <a:prstGeom prst="line">
              <a:avLst/>
            </a:prstGeom>
            <a:noFill/>
            <a:ln w="28575">
              <a:solidFill>
                <a:srgbClr val="3333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90" name="Line 55">
              <a:extLst>
                <a:ext uri="{FF2B5EF4-FFF2-40B4-BE49-F238E27FC236}">
                  <a16:creationId xmlns:a16="http://schemas.microsoft.com/office/drawing/2014/main" id="{C162E606-8387-4D6C-9462-96D8FB0B20FE}"/>
                </a:ext>
              </a:extLst>
            </p:cNvPr>
            <p:cNvSpPr>
              <a:spLocks noChangeShapeType="1"/>
            </p:cNvSpPr>
            <p:nvPr/>
          </p:nvSpPr>
          <p:spPr bwMode="auto">
            <a:xfrm>
              <a:off x="1258" y="2152"/>
              <a:ext cx="0" cy="478"/>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sp>
          <p:nvSpPr>
            <p:cNvPr id="3091" name="Line 56">
              <a:extLst>
                <a:ext uri="{FF2B5EF4-FFF2-40B4-BE49-F238E27FC236}">
                  <a16:creationId xmlns:a16="http://schemas.microsoft.com/office/drawing/2014/main" id="{6A5653CD-C30C-49CE-BA64-C236644DB207}"/>
                </a:ext>
              </a:extLst>
            </p:cNvPr>
            <p:cNvSpPr>
              <a:spLocks noChangeShapeType="1"/>
            </p:cNvSpPr>
            <p:nvPr/>
          </p:nvSpPr>
          <p:spPr bwMode="auto">
            <a:xfrm>
              <a:off x="1518" y="2150"/>
              <a:ext cx="2" cy="34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sp>
          <p:nvSpPr>
            <p:cNvPr id="3092" name="Text Box 65">
              <a:extLst>
                <a:ext uri="{FF2B5EF4-FFF2-40B4-BE49-F238E27FC236}">
                  <a16:creationId xmlns:a16="http://schemas.microsoft.com/office/drawing/2014/main" id="{82AC5485-50F7-4E67-9375-EBBEE66A9399}"/>
                </a:ext>
              </a:extLst>
            </p:cNvPr>
            <p:cNvSpPr txBox="1">
              <a:spLocks noChangeArrowheads="1"/>
            </p:cNvSpPr>
            <p:nvPr/>
          </p:nvSpPr>
          <p:spPr bwMode="auto">
            <a:xfrm>
              <a:off x="3663" y="2108"/>
              <a:ext cx="9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a:solidFill>
                    <a:srgbClr val="3333FF"/>
                  </a:solidFill>
                  <a:latin typeface="Arial" panose="020B0604020202020204" pitchFamily="34" charset="0"/>
                </a:rPr>
                <a:t>e = 1 et s = 1</a:t>
              </a:r>
            </a:p>
          </p:txBody>
        </p:sp>
      </p:grpSp>
      <p:grpSp>
        <p:nvGrpSpPr>
          <p:cNvPr id="4" name="Group 69">
            <a:extLst>
              <a:ext uri="{FF2B5EF4-FFF2-40B4-BE49-F238E27FC236}">
                <a16:creationId xmlns:a16="http://schemas.microsoft.com/office/drawing/2014/main" id="{5F45FB72-9FA4-40AF-8B0E-8068BDDD2813}"/>
              </a:ext>
            </a:extLst>
          </p:cNvPr>
          <p:cNvGrpSpPr>
            <a:grpSpLocks/>
          </p:cNvGrpSpPr>
          <p:nvPr/>
        </p:nvGrpSpPr>
        <p:grpSpPr bwMode="auto">
          <a:xfrm>
            <a:off x="2425700" y="4777098"/>
            <a:ext cx="5345113" cy="592137"/>
            <a:chOff x="1528" y="2474"/>
            <a:chExt cx="3367" cy="373"/>
          </a:xfrm>
        </p:grpSpPr>
        <p:sp>
          <p:nvSpPr>
            <p:cNvPr id="3084" name="Line 60">
              <a:extLst>
                <a:ext uri="{FF2B5EF4-FFF2-40B4-BE49-F238E27FC236}">
                  <a16:creationId xmlns:a16="http://schemas.microsoft.com/office/drawing/2014/main" id="{47A4628A-ACF8-4964-8E15-AA39D185B0D4}"/>
                </a:ext>
              </a:extLst>
            </p:cNvPr>
            <p:cNvSpPr>
              <a:spLocks noChangeShapeType="1"/>
            </p:cNvSpPr>
            <p:nvPr/>
          </p:nvSpPr>
          <p:spPr bwMode="auto">
            <a:xfrm flipV="1">
              <a:off x="1528" y="2604"/>
              <a:ext cx="310" cy="0"/>
            </a:xfrm>
            <a:prstGeom prst="line">
              <a:avLst/>
            </a:prstGeom>
            <a:noFill/>
            <a:ln w="28575">
              <a:solidFill>
                <a:srgbClr val="FC3F04"/>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85" name="Line 61">
              <a:extLst>
                <a:ext uri="{FF2B5EF4-FFF2-40B4-BE49-F238E27FC236}">
                  <a16:creationId xmlns:a16="http://schemas.microsoft.com/office/drawing/2014/main" id="{61930E49-901E-480A-8298-7B8DE8A5D755}"/>
                </a:ext>
              </a:extLst>
            </p:cNvPr>
            <p:cNvSpPr>
              <a:spLocks noChangeShapeType="1"/>
            </p:cNvSpPr>
            <p:nvPr/>
          </p:nvSpPr>
          <p:spPr bwMode="auto">
            <a:xfrm>
              <a:off x="1528" y="2800"/>
              <a:ext cx="326" cy="0"/>
            </a:xfrm>
            <a:prstGeom prst="line">
              <a:avLst/>
            </a:prstGeom>
            <a:noFill/>
            <a:ln w="28575">
              <a:solidFill>
                <a:srgbClr val="FC3F04"/>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86" name="Line 64">
              <a:extLst>
                <a:ext uri="{FF2B5EF4-FFF2-40B4-BE49-F238E27FC236}">
                  <a16:creationId xmlns:a16="http://schemas.microsoft.com/office/drawing/2014/main" id="{C0646E74-D62E-41B2-AA49-A7921591BD22}"/>
                </a:ext>
              </a:extLst>
            </p:cNvPr>
            <p:cNvSpPr>
              <a:spLocks noChangeShapeType="1"/>
            </p:cNvSpPr>
            <p:nvPr/>
          </p:nvSpPr>
          <p:spPr bwMode="auto">
            <a:xfrm>
              <a:off x="1848" y="2474"/>
              <a:ext cx="2" cy="34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sp>
          <p:nvSpPr>
            <p:cNvPr id="3087" name="Text Box 66">
              <a:extLst>
                <a:ext uri="{FF2B5EF4-FFF2-40B4-BE49-F238E27FC236}">
                  <a16:creationId xmlns:a16="http://schemas.microsoft.com/office/drawing/2014/main" id="{5928C6A9-CA02-4F86-81D6-80FCC06ED74D}"/>
                </a:ext>
              </a:extLst>
            </p:cNvPr>
            <p:cNvSpPr txBox="1">
              <a:spLocks noChangeArrowheads="1"/>
            </p:cNvSpPr>
            <p:nvPr/>
          </p:nvSpPr>
          <p:spPr bwMode="auto">
            <a:xfrm>
              <a:off x="3671" y="2616"/>
              <a:ext cx="122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a:solidFill>
                    <a:srgbClr val="FC3F04"/>
                  </a:solidFill>
                  <a:latin typeface="Arial" panose="020B0604020202020204" pitchFamily="34" charset="0"/>
                </a:rPr>
                <a:t>e = 0 et s = 1</a:t>
              </a:r>
            </a:p>
          </p:txBody>
        </p:sp>
      </p:grpSp>
      <p:pic>
        <p:nvPicPr>
          <p:cNvPr id="49" name="Picture 4" descr="C:\Documents and Settings\Administrateur.ORDI-XPSP2.000\Mes documents\Download\Poussoir.jpg">
            <a:extLst>
              <a:ext uri="{FF2B5EF4-FFF2-40B4-BE49-F238E27FC236}">
                <a16:creationId xmlns:a16="http://schemas.microsoft.com/office/drawing/2014/main" id="{45B38582-D8E0-409F-B22F-95F9B068D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1113" y="4438960"/>
            <a:ext cx="1500187"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3" descr="C:\Documents and Settings\Administrateur.ORDI-XPSP2.000\Mes documents\Download\Bascule.jpg">
            <a:extLst>
              <a:ext uri="{FF2B5EF4-FFF2-40B4-BE49-F238E27FC236}">
                <a16:creationId xmlns:a16="http://schemas.microsoft.com/office/drawing/2014/main" id="{CAAB84C3-68AF-4184-8C37-AEA9500A7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6025" y="1208398"/>
            <a:ext cx="849313"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 Box 6">
            <a:extLst>
              <a:ext uri="{FF2B5EF4-FFF2-40B4-BE49-F238E27FC236}">
                <a16:creationId xmlns:a16="http://schemas.microsoft.com/office/drawing/2014/main" id="{137B2D78-1F9D-4CE5-81E8-961EEBCD7CF9}"/>
              </a:ext>
            </a:extLst>
          </p:cNvPr>
          <p:cNvSpPr txBox="1">
            <a:spLocks noChangeArrowheads="1"/>
          </p:cNvSpPr>
          <p:nvPr/>
        </p:nvSpPr>
        <p:spPr bwMode="auto">
          <a:xfrm>
            <a:off x="1335087" y="985826"/>
            <a:ext cx="5872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1.1) </a:t>
            </a:r>
            <a:r>
              <a:rPr lang="fr-FR" sz="2000" b="1" u="sng" dirty="0">
                <a:effectLst/>
                <a:latin typeface="Comic Sans MS" panose="030F0702030302020204" pitchFamily="66" charset="0"/>
              </a:rPr>
              <a:t>Systèmes combinatoires et séquentiels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5126">
                                            <p:txEl>
                                              <p:pRg st="0" end="0"/>
                                            </p:txEl>
                                          </p:spTgt>
                                        </p:tgtEl>
                                        <p:attrNameLst>
                                          <p:attrName>style.visibility</p:attrName>
                                        </p:attrNameLst>
                                      </p:cBhvr>
                                      <p:to>
                                        <p:strVal val="visible"/>
                                      </p:to>
                                    </p:set>
                                    <p:anim calcmode="lin" valueType="num">
                                      <p:cBhvr>
                                        <p:cTn id="7" dur="500" fill="hold"/>
                                        <p:tgtEl>
                                          <p:spTgt spid="5126">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5126">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5126">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5126">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512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54" presetClass="entr" presetSubtype="0" accel="100000" fill="hold" grpId="0" nodeType="clickEffect">
                                  <p:stCondLst>
                                    <p:cond delay="0"/>
                                  </p:stCondLst>
                                  <p:childTnLst>
                                    <p:set>
                                      <p:cBhvr>
                                        <p:cTn id="19" dur="1" fill="hold">
                                          <p:stCondLst>
                                            <p:cond delay="0"/>
                                          </p:stCondLst>
                                        </p:cTn>
                                        <p:tgtEl>
                                          <p:spTgt spid="5135"/>
                                        </p:tgtEl>
                                        <p:attrNameLst>
                                          <p:attrName>style.visibility</p:attrName>
                                        </p:attrNameLst>
                                      </p:cBhvr>
                                      <p:to>
                                        <p:strVal val="visible"/>
                                      </p:to>
                                    </p:set>
                                    <p:anim calcmode="lin" valueType="num">
                                      <p:cBhvr>
                                        <p:cTn id="20" dur="500" fill="hold"/>
                                        <p:tgtEl>
                                          <p:spTgt spid="5135"/>
                                        </p:tgtEl>
                                        <p:attrNameLst>
                                          <p:attrName>ppt_w</p:attrName>
                                        </p:attrNameLst>
                                      </p:cBhvr>
                                      <p:tavLst>
                                        <p:tav tm="0">
                                          <p:val>
                                            <p:strVal val="#ppt_w*0.05"/>
                                          </p:val>
                                        </p:tav>
                                        <p:tav tm="100000">
                                          <p:val>
                                            <p:strVal val="#ppt_w"/>
                                          </p:val>
                                        </p:tav>
                                      </p:tavLst>
                                    </p:anim>
                                    <p:anim calcmode="lin" valueType="num">
                                      <p:cBhvr>
                                        <p:cTn id="21" dur="500" fill="hold"/>
                                        <p:tgtEl>
                                          <p:spTgt spid="5135"/>
                                        </p:tgtEl>
                                        <p:attrNameLst>
                                          <p:attrName>ppt_h</p:attrName>
                                        </p:attrNameLst>
                                      </p:cBhvr>
                                      <p:tavLst>
                                        <p:tav tm="0">
                                          <p:val>
                                            <p:strVal val="#ppt_h"/>
                                          </p:val>
                                        </p:tav>
                                        <p:tav tm="100000">
                                          <p:val>
                                            <p:strVal val="#ppt_h"/>
                                          </p:val>
                                        </p:tav>
                                      </p:tavLst>
                                    </p:anim>
                                    <p:anim calcmode="lin" valueType="num">
                                      <p:cBhvr>
                                        <p:cTn id="22" dur="500" fill="hold"/>
                                        <p:tgtEl>
                                          <p:spTgt spid="5135"/>
                                        </p:tgtEl>
                                        <p:attrNameLst>
                                          <p:attrName>ppt_x</p:attrName>
                                        </p:attrNameLst>
                                      </p:cBhvr>
                                      <p:tavLst>
                                        <p:tav tm="0">
                                          <p:val>
                                            <p:strVal val="#ppt_x-.2"/>
                                          </p:val>
                                        </p:tav>
                                        <p:tav tm="100000">
                                          <p:val>
                                            <p:strVal val="#ppt_x"/>
                                          </p:val>
                                        </p:tav>
                                      </p:tavLst>
                                    </p:anim>
                                    <p:anim calcmode="lin" valueType="num">
                                      <p:cBhvr>
                                        <p:cTn id="23" dur="500" fill="hold"/>
                                        <p:tgtEl>
                                          <p:spTgt spid="5135"/>
                                        </p:tgtEl>
                                        <p:attrNameLst>
                                          <p:attrName>ppt_y</p:attrName>
                                        </p:attrNameLst>
                                      </p:cBhvr>
                                      <p:tavLst>
                                        <p:tav tm="0">
                                          <p:val>
                                            <p:strVal val="#ppt_y"/>
                                          </p:val>
                                        </p:tav>
                                        <p:tav tm="100000">
                                          <p:val>
                                            <p:strVal val="#ppt_y"/>
                                          </p:val>
                                        </p:tav>
                                      </p:tavLst>
                                    </p:anim>
                                    <p:animEffect transition="in" filter="fade">
                                      <p:cBhvr>
                                        <p:cTn id="24" dur="500"/>
                                        <p:tgtEl>
                                          <p:spTgt spid="513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16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ntr" presetSubtype="1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checkerboard(across)">
                                      <p:cBhvr>
                                        <p:cTn id="35" dur="500"/>
                                        <p:tgtEl>
                                          <p:spTgt spid="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5170"/>
                                        </p:tgtEl>
                                        <p:attrNameLst>
                                          <p:attrName>style.visibility</p:attrName>
                                        </p:attrNameLst>
                                      </p:cBhvr>
                                      <p:to>
                                        <p:strVal val="visible"/>
                                      </p:to>
                                    </p:set>
                                    <p:anim calcmode="lin" valueType="num">
                                      <p:cBhvr>
                                        <p:cTn id="48" dur="1000" fill="hold"/>
                                        <p:tgtEl>
                                          <p:spTgt spid="5170"/>
                                        </p:tgtEl>
                                        <p:attrNameLst>
                                          <p:attrName>ppt_w</p:attrName>
                                        </p:attrNameLst>
                                      </p:cBhvr>
                                      <p:tavLst>
                                        <p:tav tm="0">
                                          <p:val>
                                            <p:strVal val="#ppt_w*0.70"/>
                                          </p:val>
                                        </p:tav>
                                        <p:tav tm="100000">
                                          <p:val>
                                            <p:strVal val="#ppt_w"/>
                                          </p:val>
                                        </p:tav>
                                      </p:tavLst>
                                    </p:anim>
                                    <p:anim calcmode="lin" valueType="num">
                                      <p:cBhvr>
                                        <p:cTn id="49" dur="1000" fill="hold"/>
                                        <p:tgtEl>
                                          <p:spTgt spid="5170"/>
                                        </p:tgtEl>
                                        <p:attrNameLst>
                                          <p:attrName>ppt_h</p:attrName>
                                        </p:attrNameLst>
                                      </p:cBhvr>
                                      <p:tavLst>
                                        <p:tav tm="0">
                                          <p:val>
                                            <p:strVal val="#ppt_h"/>
                                          </p:val>
                                        </p:tav>
                                        <p:tav tm="100000">
                                          <p:val>
                                            <p:strVal val="#ppt_h"/>
                                          </p:val>
                                        </p:tav>
                                      </p:tavLst>
                                    </p:anim>
                                    <p:animEffect transition="in" filter="fade">
                                      <p:cBhvr>
                                        <p:cTn id="50" dur="1000"/>
                                        <p:tgtEl>
                                          <p:spTgt spid="5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build="p"/>
      <p:bldP spid="5135" grpId="0"/>
      <p:bldP spid="5168" grpId="0"/>
      <p:bldP spid="51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FBC606DD-D286-4A40-B353-B9683A74BC6E}"/>
              </a:ext>
            </a:extLst>
          </p:cNvPr>
          <p:cNvPicPr/>
          <p:nvPr/>
        </p:nvPicPr>
        <p:blipFill>
          <a:blip r:embed="rId3"/>
          <a:srcRect/>
          <a:stretch>
            <a:fillRect/>
          </a:stretch>
        </p:blipFill>
        <p:spPr bwMode="auto">
          <a:xfrm>
            <a:off x="1119187" y="1266241"/>
            <a:ext cx="7919881" cy="5194520"/>
          </a:xfrm>
          <a:prstGeom prst="rect">
            <a:avLst/>
          </a:prstGeom>
          <a:noFill/>
          <a:ln w="6350" cmpd="sng">
            <a:solidFill>
              <a:srgbClr val="000000"/>
            </a:solidFill>
            <a:miter lim="800000"/>
            <a:headEnd/>
            <a:tailEnd/>
          </a:ln>
          <a:effectLst/>
        </p:spPr>
      </p:pic>
      <p:sp>
        <p:nvSpPr>
          <p:cNvPr id="5126" name="Text Box 6">
            <a:extLst>
              <a:ext uri="{FF2B5EF4-FFF2-40B4-BE49-F238E27FC236}">
                <a16:creationId xmlns:a16="http://schemas.microsoft.com/office/drawing/2014/main" id="{E36D1B09-34E4-4237-BA28-DA6077580C22}"/>
              </a:ext>
            </a:extLst>
          </p:cNvPr>
          <p:cNvSpPr txBox="1">
            <a:spLocks noChangeArrowheads="1"/>
          </p:cNvSpPr>
          <p:nvPr/>
        </p:nvSpPr>
        <p:spPr bwMode="auto">
          <a:xfrm>
            <a:off x="1298496" y="896909"/>
            <a:ext cx="7561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sz="1800" dirty="0"/>
              <a:t>Diagramme de blocs internes d’un système séquentiel :</a:t>
            </a:r>
            <a:endParaRPr lang="fr-FR" altLang="fr-FR" sz="1800" dirty="0"/>
          </a:p>
        </p:txBody>
      </p:sp>
      <p:sp>
        <p:nvSpPr>
          <p:cNvPr id="62" name="ZoneTexte 61">
            <a:extLst>
              <a:ext uri="{FF2B5EF4-FFF2-40B4-BE49-F238E27FC236}">
                <a16:creationId xmlns:a16="http://schemas.microsoft.com/office/drawing/2014/main" id="{C8BBD330-6766-477F-9299-83143F58A6E0}"/>
              </a:ext>
            </a:extLst>
          </p:cNvPr>
          <p:cNvSpPr txBox="1">
            <a:spLocks noChangeArrowheads="1"/>
          </p:cNvSpPr>
          <p:nvPr/>
        </p:nvSpPr>
        <p:spPr bwMode="auto">
          <a:xfrm>
            <a:off x="7196031" y="3078671"/>
            <a:ext cx="19479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CA" altLang="fr-FR" sz="2800" dirty="0" err="1">
                <a:solidFill>
                  <a:srgbClr val="FC3F04"/>
                </a:solidFill>
              </a:rPr>
              <a:t>S</a:t>
            </a:r>
            <a:r>
              <a:rPr lang="fr-CA" altLang="fr-FR" sz="2800" baseline="-25000" dirty="0" err="1">
                <a:solidFill>
                  <a:srgbClr val="FC3F04"/>
                </a:solidFill>
              </a:rPr>
              <a:t>j</a:t>
            </a:r>
            <a:r>
              <a:rPr lang="fr-CA" altLang="fr-FR" sz="2800" dirty="0">
                <a:solidFill>
                  <a:srgbClr val="FC3F04"/>
                </a:solidFill>
              </a:rPr>
              <a:t> = f(</a:t>
            </a:r>
            <a:r>
              <a:rPr lang="fr-CA" altLang="fr-FR" sz="2800" dirty="0" err="1">
                <a:solidFill>
                  <a:srgbClr val="FC3F04"/>
                </a:solidFill>
              </a:rPr>
              <a:t>E</a:t>
            </a:r>
            <a:r>
              <a:rPr lang="fr-CA" altLang="fr-FR" sz="2800" baseline="-25000" dirty="0" err="1">
                <a:solidFill>
                  <a:srgbClr val="FC3F04"/>
                </a:solidFill>
              </a:rPr>
              <a:t>i</a:t>
            </a:r>
            <a:r>
              <a:rPr lang="fr-CA" altLang="fr-FR" sz="2800" dirty="0" err="1">
                <a:solidFill>
                  <a:srgbClr val="FC3F04"/>
                </a:solidFill>
              </a:rPr>
              <a:t>,X</a:t>
            </a:r>
            <a:r>
              <a:rPr lang="fr-CA" altLang="fr-FR" sz="2800" baseline="-25000" dirty="0" err="1">
                <a:solidFill>
                  <a:srgbClr val="FC3F04"/>
                </a:solidFill>
              </a:rPr>
              <a:t>k</a:t>
            </a:r>
            <a:r>
              <a:rPr lang="fr-CA" altLang="fr-FR" sz="2800" dirty="0">
                <a:solidFill>
                  <a:srgbClr val="FC3F04"/>
                </a:solidFill>
              </a:rPr>
              <a:t>)</a:t>
            </a:r>
            <a:endParaRPr lang="fr-FR" altLang="fr-FR" sz="2800" dirty="0">
              <a:solidFill>
                <a:srgbClr val="FC3F04"/>
              </a:solidFill>
            </a:endParaRPr>
          </a:p>
        </p:txBody>
      </p:sp>
      <p:sp>
        <p:nvSpPr>
          <p:cNvPr id="20" name="Text Box 4">
            <a:extLst>
              <a:ext uri="{FF2B5EF4-FFF2-40B4-BE49-F238E27FC236}">
                <a16:creationId xmlns:a16="http://schemas.microsoft.com/office/drawing/2014/main" id="{88274784-8250-414E-B4D5-9FDA85A24B9A}"/>
              </a:ext>
            </a:extLst>
          </p:cNvPr>
          <p:cNvSpPr txBox="1">
            <a:spLocks noChangeArrowheads="1"/>
          </p:cNvSpPr>
          <p:nvPr/>
        </p:nvSpPr>
        <p:spPr bwMode="auto">
          <a:xfrm>
            <a:off x="-25400" y="1214438"/>
            <a:ext cx="1144588" cy="461962"/>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1)</a:t>
            </a:r>
          </a:p>
          <a:p>
            <a:pPr>
              <a:defRPr/>
            </a:pPr>
            <a:r>
              <a:rPr lang="fr-FR" sz="1200" b="1" dirty="0">
                <a:solidFill>
                  <a:schemeClr val="bg1"/>
                </a:solidFill>
                <a:effectLst>
                  <a:outerShdw blurRad="38100" dist="38100" dir="2700000" algn="tl">
                    <a:srgbClr val="000000"/>
                  </a:outerShdw>
                </a:effectLst>
              </a:rPr>
              <a:t>DEFINITION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a:extLst>
              <a:ext uri="{FF2B5EF4-FFF2-40B4-BE49-F238E27FC236}">
                <a16:creationId xmlns:a16="http://schemas.microsoft.com/office/drawing/2014/main" id="{92781370-2B80-480C-9831-15B7EC1778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425" y="1211528"/>
            <a:ext cx="8007350" cy="442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a:extLst>
              <a:ext uri="{FF2B5EF4-FFF2-40B4-BE49-F238E27FC236}">
                <a16:creationId xmlns:a16="http://schemas.microsoft.com/office/drawing/2014/main" id="{050EEFCB-6321-4CFD-B96D-90786A50F27B}"/>
              </a:ext>
            </a:extLst>
          </p:cNvPr>
          <p:cNvSpPr txBox="1">
            <a:spLocks noChangeArrowheads="1"/>
          </p:cNvSpPr>
          <p:nvPr/>
        </p:nvSpPr>
        <p:spPr bwMode="auto">
          <a:xfrm>
            <a:off x="-25400" y="1214438"/>
            <a:ext cx="1144588" cy="461962"/>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1)</a:t>
            </a:r>
          </a:p>
          <a:p>
            <a:pPr>
              <a:defRPr/>
            </a:pPr>
            <a:r>
              <a:rPr lang="fr-FR" sz="1200" b="1" dirty="0">
                <a:solidFill>
                  <a:schemeClr val="bg1"/>
                </a:solidFill>
                <a:effectLst>
                  <a:outerShdw blurRad="38100" dist="38100" dir="2700000" algn="tl">
                    <a:srgbClr val="000000"/>
                  </a:outerShdw>
                </a:effectLst>
              </a:rPr>
              <a:t>DEFINITION</a:t>
            </a:r>
          </a:p>
        </p:txBody>
      </p:sp>
      <p:sp>
        <p:nvSpPr>
          <p:cNvPr id="6" name="Text Box 6">
            <a:extLst>
              <a:ext uri="{FF2B5EF4-FFF2-40B4-BE49-F238E27FC236}">
                <a16:creationId xmlns:a16="http://schemas.microsoft.com/office/drawing/2014/main" id="{42D994C9-BE81-41F9-8751-02260DC58AFC}"/>
              </a:ext>
            </a:extLst>
          </p:cNvPr>
          <p:cNvSpPr txBox="1">
            <a:spLocks noChangeArrowheads="1"/>
          </p:cNvSpPr>
          <p:nvPr/>
        </p:nvSpPr>
        <p:spPr bwMode="auto">
          <a:xfrm>
            <a:off x="1335087" y="985826"/>
            <a:ext cx="37830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1.2) </a:t>
            </a:r>
            <a:r>
              <a:rPr lang="fr-FR" sz="2000" b="1" u="sng" dirty="0">
                <a:effectLst/>
                <a:latin typeface="Comic Sans MS" panose="030F0702030302020204" pitchFamily="66" charset="0"/>
              </a:rPr>
              <a:t>Systèmes discrets</a:t>
            </a:r>
          </a:p>
        </p:txBody>
      </p:sp>
      <p:sp>
        <p:nvSpPr>
          <p:cNvPr id="6146" name="Text Box 6">
            <a:extLst>
              <a:ext uri="{FF2B5EF4-FFF2-40B4-BE49-F238E27FC236}">
                <a16:creationId xmlns:a16="http://schemas.microsoft.com/office/drawing/2014/main" id="{098FA0AE-EAAF-477A-A93C-03C8FE7A2A10}"/>
              </a:ext>
            </a:extLst>
          </p:cNvPr>
          <p:cNvSpPr txBox="1">
            <a:spLocks noChangeArrowheads="1"/>
          </p:cNvSpPr>
          <p:nvPr/>
        </p:nvSpPr>
        <p:spPr bwMode="auto">
          <a:xfrm>
            <a:off x="7410190" y="2550493"/>
            <a:ext cx="16588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CA" altLang="fr-FR" sz="1800" dirty="0"/>
              <a:t>évènements discrets</a:t>
            </a:r>
            <a:endParaRPr lang="fr-FR" altLang="fr-FR" sz="1800" dirty="0"/>
          </a:p>
        </p:txBody>
      </p:sp>
      <p:sp>
        <p:nvSpPr>
          <p:cNvPr id="7" name="Text Box 6">
            <a:extLst>
              <a:ext uri="{FF2B5EF4-FFF2-40B4-BE49-F238E27FC236}">
                <a16:creationId xmlns:a16="http://schemas.microsoft.com/office/drawing/2014/main" id="{DE378266-9209-4DD5-87F1-4387AA605CBA}"/>
              </a:ext>
            </a:extLst>
          </p:cNvPr>
          <p:cNvSpPr txBox="1">
            <a:spLocks noChangeArrowheads="1"/>
          </p:cNvSpPr>
          <p:nvPr/>
        </p:nvSpPr>
        <p:spPr bwMode="auto">
          <a:xfrm>
            <a:off x="1183182" y="5619307"/>
            <a:ext cx="78698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just">
              <a:tabLst>
                <a:tab pos="449580" algn="l"/>
              </a:tabLs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Les </a:t>
            </a: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variables</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des SED sont </a:t>
            </a: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discrètes</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Si elles sont issues d’un capteur analogique, ces variables continues seront discrétisées (numérisées), via par exemple un convertisseur analogique-numérique (CAN). </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Ex : cartes électroniques, ordinateurs</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20">
            <a:extLst>
              <a:ext uri="{FF2B5EF4-FFF2-40B4-BE49-F238E27FC236}">
                <a16:creationId xmlns:a16="http://schemas.microsoft.com/office/drawing/2014/main" id="{1E98C1E1-FF91-4D22-AFA1-5A62DC0A9BE0}"/>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7171" name="Rectangle 622">
            <a:extLst>
              <a:ext uri="{FF2B5EF4-FFF2-40B4-BE49-F238E27FC236}">
                <a16:creationId xmlns:a16="http://schemas.microsoft.com/office/drawing/2014/main" id="{46B38EF9-79B4-49BA-A291-D0074173E440}"/>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7172" name="Rectangle 653">
            <a:extLst>
              <a:ext uri="{FF2B5EF4-FFF2-40B4-BE49-F238E27FC236}">
                <a16:creationId xmlns:a16="http://schemas.microsoft.com/office/drawing/2014/main" id="{3FE62590-8439-4BCA-8D14-18F433FC3CFB}"/>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B7F0FD69-E547-48F8-9DA3-7A0475AD8449}"/>
              </a:ext>
            </a:extLst>
          </p:cNvPr>
          <p:cNvSpPr txBox="1"/>
          <p:nvPr/>
        </p:nvSpPr>
        <p:spPr>
          <a:xfrm>
            <a:off x="1335087" y="1445419"/>
            <a:ext cx="3791549" cy="4939814"/>
          </a:xfrm>
          <a:prstGeom prst="rect">
            <a:avLst/>
          </a:prstGeom>
          <a:noFill/>
        </p:spPr>
        <p:txBody>
          <a:bodyPr wrap="square">
            <a:spAutoFit/>
          </a:bodyPr>
          <a:lstStyle/>
          <a:p>
            <a:pPr>
              <a:spcBef>
                <a:spcPct val="50000"/>
              </a:spcBef>
              <a:defRPr/>
            </a:pPr>
            <a:r>
              <a:rPr lang="fr-FR" sz="1800" dirty="0"/>
              <a:t>La </a:t>
            </a:r>
            <a:r>
              <a:rPr lang="fr-FR" sz="1800" b="1" dirty="0"/>
              <a:t>machine à nombre fini d’états</a:t>
            </a:r>
            <a:r>
              <a:rPr lang="fr-FR" sz="1800" dirty="0"/>
              <a:t> (ou </a:t>
            </a:r>
            <a:r>
              <a:rPr lang="fr-FR" sz="1800" b="1" dirty="0"/>
              <a:t>machine à états</a:t>
            </a:r>
            <a:r>
              <a:rPr lang="fr-FR" sz="1800" dirty="0"/>
              <a:t>) est un système à évènement discrets possédant </a:t>
            </a:r>
            <a:r>
              <a:rPr lang="fr-FR" sz="1800" b="1" u="sng" dirty="0"/>
              <a:t>un nombre fini d’états possibles.</a:t>
            </a:r>
          </a:p>
          <a:p>
            <a:pPr>
              <a:spcBef>
                <a:spcPct val="50000"/>
              </a:spcBef>
              <a:defRPr/>
            </a:pPr>
            <a:r>
              <a:rPr lang="fr-FR" sz="1800" dirty="0"/>
              <a:t>L’</a:t>
            </a:r>
            <a:r>
              <a:rPr lang="fr-FR" sz="1800" b="1" u="sng" dirty="0"/>
              <a:t>état</a:t>
            </a:r>
            <a:r>
              <a:rPr lang="fr-FR" sz="1800" b="1" dirty="0"/>
              <a:t> </a:t>
            </a:r>
            <a:r>
              <a:rPr lang="fr-FR" sz="1800" dirty="0"/>
              <a:t>d’un système est donné par l’ensemble des valeurs de ses variables d’entrées, de sorties et internes.</a:t>
            </a:r>
          </a:p>
          <a:p>
            <a:pPr>
              <a:spcBef>
                <a:spcPct val="50000"/>
              </a:spcBef>
              <a:defRPr/>
            </a:pPr>
            <a:r>
              <a:rPr lang="fr-FR" sz="1800" dirty="0"/>
              <a:t>Dans un état, un système peut avoir une </a:t>
            </a:r>
            <a:r>
              <a:rPr lang="fr-FR" sz="1800" b="1" u="sng" dirty="0"/>
              <a:t>activité</a:t>
            </a:r>
            <a:r>
              <a:rPr lang="fr-FR" sz="1800" dirty="0"/>
              <a:t> ou être en attente. Les états d’un système se succèdent en fonction d’évènements.</a:t>
            </a:r>
          </a:p>
          <a:p>
            <a:pPr>
              <a:spcBef>
                <a:spcPct val="50000"/>
              </a:spcBef>
              <a:defRPr/>
            </a:pPr>
            <a:r>
              <a:rPr lang="fr-FR" sz="1800" dirty="0"/>
              <a:t>Un </a:t>
            </a:r>
            <a:r>
              <a:rPr lang="fr-FR" sz="1800" b="1" u="sng" dirty="0"/>
              <a:t>évènement</a:t>
            </a:r>
            <a:r>
              <a:rPr lang="fr-FR" sz="1800" dirty="0"/>
              <a:t> est une description d’occurrence qui conduit à une évolution du comportement du système. On l’appelle aussi un déclencheur (trigger).</a:t>
            </a:r>
          </a:p>
        </p:txBody>
      </p:sp>
      <p:sp>
        <p:nvSpPr>
          <p:cNvPr id="7" name="Text Box 4">
            <a:extLst>
              <a:ext uri="{FF2B5EF4-FFF2-40B4-BE49-F238E27FC236}">
                <a16:creationId xmlns:a16="http://schemas.microsoft.com/office/drawing/2014/main" id="{1BC53224-0445-4E1F-8588-B506697F9B5A}"/>
              </a:ext>
            </a:extLst>
          </p:cNvPr>
          <p:cNvSpPr txBox="1">
            <a:spLocks noChangeArrowheads="1"/>
          </p:cNvSpPr>
          <p:nvPr/>
        </p:nvSpPr>
        <p:spPr bwMode="auto">
          <a:xfrm>
            <a:off x="-25400" y="1214438"/>
            <a:ext cx="1144588" cy="461962"/>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1)</a:t>
            </a:r>
          </a:p>
          <a:p>
            <a:pPr>
              <a:defRPr/>
            </a:pPr>
            <a:r>
              <a:rPr lang="fr-FR" sz="1200" b="1" dirty="0">
                <a:solidFill>
                  <a:schemeClr val="bg1"/>
                </a:solidFill>
                <a:effectLst>
                  <a:outerShdw blurRad="38100" dist="38100" dir="2700000" algn="tl">
                    <a:srgbClr val="000000"/>
                  </a:outerShdw>
                </a:effectLst>
              </a:rPr>
              <a:t>DEFINITION</a:t>
            </a:r>
          </a:p>
        </p:txBody>
      </p:sp>
      <p:sp>
        <p:nvSpPr>
          <p:cNvPr id="8" name="Text Box 6">
            <a:extLst>
              <a:ext uri="{FF2B5EF4-FFF2-40B4-BE49-F238E27FC236}">
                <a16:creationId xmlns:a16="http://schemas.microsoft.com/office/drawing/2014/main" id="{C4749924-46B9-4033-98DD-053024A6738B}"/>
              </a:ext>
            </a:extLst>
          </p:cNvPr>
          <p:cNvSpPr txBox="1">
            <a:spLocks noChangeArrowheads="1"/>
          </p:cNvSpPr>
          <p:nvPr/>
        </p:nvSpPr>
        <p:spPr bwMode="auto">
          <a:xfrm>
            <a:off x="1335087" y="985826"/>
            <a:ext cx="5872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1.3) </a:t>
            </a:r>
            <a:r>
              <a:rPr lang="fr-FR" sz="2000" b="1" u="sng" dirty="0">
                <a:effectLst/>
                <a:latin typeface="Comic Sans MS" panose="030F0702030302020204" pitchFamily="66" charset="0"/>
              </a:rPr>
              <a:t>Machine à états</a:t>
            </a:r>
          </a:p>
        </p:txBody>
      </p:sp>
      <p:pic>
        <p:nvPicPr>
          <p:cNvPr id="9" name="Image 8">
            <a:extLst>
              <a:ext uri="{FF2B5EF4-FFF2-40B4-BE49-F238E27FC236}">
                <a16:creationId xmlns:a16="http://schemas.microsoft.com/office/drawing/2014/main" id="{69CF0522-8008-4D6B-B5D7-4E4D330296B1}"/>
              </a:ext>
            </a:extLst>
          </p:cNvPr>
          <p:cNvPicPr/>
          <p:nvPr/>
        </p:nvPicPr>
        <p:blipFill>
          <a:blip r:embed="rId3"/>
          <a:srcRect/>
          <a:stretch>
            <a:fillRect/>
          </a:stretch>
        </p:blipFill>
        <p:spPr bwMode="auto">
          <a:xfrm>
            <a:off x="5036746" y="1884857"/>
            <a:ext cx="1119188" cy="3088285"/>
          </a:xfrm>
          <a:prstGeom prst="rect">
            <a:avLst/>
          </a:prstGeom>
          <a:noFill/>
          <a:ln w="9525">
            <a:noFill/>
            <a:miter lim="800000"/>
            <a:headEnd/>
            <a:tailEnd/>
          </a:ln>
        </p:spPr>
      </p:pic>
      <p:sp>
        <p:nvSpPr>
          <p:cNvPr id="10" name="ZoneTexte 9">
            <a:extLst>
              <a:ext uri="{FF2B5EF4-FFF2-40B4-BE49-F238E27FC236}">
                <a16:creationId xmlns:a16="http://schemas.microsoft.com/office/drawing/2014/main" id="{91DB489F-61D3-47A8-8876-E48CF32B7A59}"/>
              </a:ext>
            </a:extLst>
          </p:cNvPr>
          <p:cNvSpPr txBox="1"/>
          <p:nvPr/>
        </p:nvSpPr>
        <p:spPr>
          <a:xfrm>
            <a:off x="6155934" y="1093951"/>
            <a:ext cx="2883135" cy="5232202"/>
          </a:xfrm>
          <a:prstGeom prst="rect">
            <a:avLst/>
          </a:prstGeom>
          <a:noFill/>
        </p:spPr>
        <p:txBody>
          <a:bodyPr wrap="square">
            <a:spAutoFit/>
          </a:bodyPr>
          <a:lstStyle/>
          <a:p>
            <a:r>
              <a:rPr lang="fr-FR" i="1" u="sng" dirty="0"/>
              <a:t>Exemple, machine à café :</a:t>
            </a:r>
          </a:p>
          <a:p>
            <a:endParaRPr lang="fr-FR" sz="1000" b="1" i="1" dirty="0"/>
          </a:p>
          <a:p>
            <a:r>
              <a:rPr lang="fr-FR" b="1" i="1" dirty="0"/>
              <a:t>États :</a:t>
            </a:r>
            <a:endParaRPr lang="fr-FR" b="1" dirty="0"/>
          </a:p>
          <a:p>
            <a:r>
              <a:rPr lang="fr-FR" i="1" dirty="0"/>
              <a:t>1 – Attente de pièce ;</a:t>
            </a:r>
            <a:endParaRPr lang="fr-FR" dirty="0"/>
          </a:p>
          <a:p>
            <a:r>
              <a:rPr lang="fr-FR" i="1" dirty="0"/>
              <a:t>2 – Descente du gobelet ;</a:t>
            </a:r>
            <a:endParaRPr lang="fr-FR" dirty="0"/>
          </a:p>
          <a:p>
            <a:r>
              <a:rPr lang="fr-FR" i="1" dirty="0"/>
              <a:t>3 – Versement de la poudre ;</a:t>
            </a:r>
            <a:endParaRPr lang="fr-FR" dirty="0"/>
          </a:p>
          <a:p>
            <a:r>
              <a:rPr lang="fr-FR" i="1" dirty="0"/>
              <a:t>4 – Versement de l’eau chaude ;</a:t>
            </a:r>
            <a:endParaRPr lang="fr-FR" dirty="0"/>
          </a:p>
          <a:p>
            <a:r>
              <a:rPr lang="fr-FR" i="1" dirty="0"/>
              <a:t>5 – Affichage "café est prêt«  ;</a:t>
            </a:r>
          </a:p>
          <a:p>
            <a:r>
              <a:rPr lang="fr-FR" i="1" dirty="0"/>
              <a:t>…</a:t>
            </a:r>
          </a:p>
          <a:p>
            <a:endParaRPr lang="fr-FR" sz="1000" dirty="0"/>
          </a:p>
          <a:p>
            <a:r>
              <a:rPr lang="fr-FR" b="1" i="1" dirty="0"/>
              <a:t>Évènements :</a:t>
            </a:r>
            <a:endParaRPr lang="fr-FR" b="1" dirty="0"/>
          </a:p>
          <a:p>
            <a:r>
              <a:rPr lang="fr-FR" i="1" dirty="0"/>
              <a:t>Pièce insérée ;</a:t>
            </a:r>
            <a:endParaRPr lang="fr-FR" dirty="0"/>
          </a:p>
          <a:p>
            <a:r>
              <a:rPr lang="fr-FR" i="1" dirty="0"/>
              <a:t>Gobelet présent ;</a:t>
            </a:r>
            <a:endParaRPr lang="fr-FR" dirty="0"/>
          </a:p>
          <a:p>
            <a:r>
              <a:rPr lang="fr-FR" i="1" dirty="0"/>
              <a:t>Gobelet absent ;</a:t>
            </a:r>
            <a:endParaRPr lang="fr-FR" dirty="0"/>
          </a:p>
          <a:p>
            <a:r>
              <a:rPr lang="fr-FR" i="1" dirty="0" err="1"/>
              <a:t>Timer</a:t>
            </a:r>
            <a:r>
              <a:rPr lang="fr-FR" i="1" dirty="0"/>
              <a:t> terminé  ;</a:t>
            </a:r>
          </a:p>
          <a:p>
            <a:r>
              <a:rPr lang="fr-FR" i="1" dirty="0"/>
              <a:t>…</a:t>
            </a:r>
          </a:p>
          <a:p>
            <a:endParaRPr lang="fr-FR" sz="1000" i="1" dirty="0"/>
          </a:p>
          <a:p>
            <a:r>
              <a:rPr lang="fr-FR" i="1" dirty="0"/>
              <a:t>Le comportement (succession d’états) de la machine se déroule selon une </a:t>
            </a:r>
            <a:r>
              <a:rPr lang="fr-FR" b="1" i="1" dirty="0"/>
              <a:t>séquence</a:t>
            </a:r>
            <a:r>
              <a:rPr lang="fr-FR" i="1" dirty="0"/>
              <a:t>. Un tel système est donc bien séquentiel.</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20">
            <a:extLst>
              <a:ext uri="{FF2B5EF4-FFF2-40B4-BE49-F238E27FC236}">
                <a16:creationId xmlns:a16="http://schemas.microsoft.com/office/drawing/2014/main" id="{1E98C1E1-FF91-4D22-AFA1-5A62DC0A9BE0}"/>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7171" name="Rectangle 622">
            <a:extLst>
              <a:ext uri="{FF2B5EF4-FFF2-40B4-BE49-F238E27FC236}">
                <a16:creationId xmlns:a16="http://schemas.microsoft.com/office/drawing/2014/main" id="{46B38EF9-79B4-49BA-A291-D0074173E440}"/>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7172" name="Rectangle 653">
            <a:extLst>
              <a:ext uri="{FF2B5EF4-FFF2-40B4-BE49-F238E27FC236}">
                <a16:creationId xmlns:a16="http://schemas.microsoft.com/office/drawing/2014/main" id="{3FE62590-8439-4BCA-8D14-18F433FC3CFB}"/>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B7F0FD69-E547-48F8-9DA3-7A0475AD8449}"/>
              </a:ext>
            </a:extLst>
          </p:cNvPr>
          <p:cNvSpPr txBox="1"/>
          <p:nvPr/>
        </p:nvSpPr>
        <p:spPr>
          <a:xfrm>
            <a:off x="1335087" y="1445419"/>
            <a:ext cx="7808913" cy="3693319"/>
          </a:xfrm>
          <a:prstGeom prst="rect">
            <a:avLst/>
          </a:prstGeom>
          <a:noFill/>
        </p:spPr>
        <p:txBody>
          <a:bodyPr wrap="square">
            <a:spAutoFit/>
          </a:bodyPr>
          <a:lstStyle/>
          <a:p>
            <a:r>
              <a:rPr lang="fr-FR" sz="1800" dirty="0"/>
              <a:t>Il existe plusieurs </a:t>
            </a:r>
            <a:r>
              <a:rPr lang="fr-FR" sz="1800" b="1" dirty="0"/>
              <a:t>outils</a:t>
            </a:r>
            <a:r>
              <a:rPr lang="fr-FR" sz="1800" dirty="0"/>
              <a:t> afin de représenter le fonctionnement d’une machine d’états :</a:t>
            </a:r>
          </a:p>
          <a:p>
            <a:pPr marL="539750" lvl="0" indent="-285750">
              <a:buFont typeface="Wingdings" panose="05000000000000000000" pitchFamily="2" charset="2"/>
              <a:buChar char="§"/>
            </a:pPr>
            <a:r>
              <a:rPr lang="fr-FR" sz="1800" dirty="0"/>
              <a:t>Diagramme d’états(-transitions) issu du </a:t>
            </a:r>
            <a:r>
              <a:rPr lang="fr-FR" sz="1800" dirty="0" err="1"/>
              <a:t>SysML</a:t>
            </a:r>
            <a:r>
              <a:rPr lang="fr-FR" sz="1800" dirty="0"/>
              <a:t> ;</a:t>
            </a:r>
          </a:p>
          <a:p>
            <a:pPr marL="539750" lvl="0" indent="-285750">
              <a:buFont typeface="Wingdings" panose="05000000000000000000" pitchFamily="2" charset="2"/>
              <a:buChar char="§"/>
            </a:pPr>
            <a:r>
              <a:rPr lang="fr-FR" sz="1800" dirty="0"/>
              <a:t>Diagramme d’activités issu du </a:t>
            </a:r>
            <a:r>
              <a:rPr lang="fr-FR" sz="1800" dirty="0" err="1"/>
              <a:t>SysML</a:t>
            </a:r>
            <a:r>
              <a:rPr lang="fr-FR" sz="1800" dirty="0"/>
              <a:t> (pas au programme) ;</a:t>
            </a:r>
          </a:p>
          <a:p>
            <a:pPr marL="539750" lvl="0" indent="-285750">
              <a:buFont typeface="Wingdings" panose="05000000000000000000" pitchFamily="2" charset="2"/>
              <a:buChar char="§"/>
            </a:pPr>
            <a:r>
              <a:rPr lang="fr-FR" sz="1800" dirty="0"/>
              <a:t>Algorigramme ; …</a:t>
            </a:r>
          </a:p>
          <a:p>
            <a:pPr marL="254000" lvl="0"/>
            <a:endParaRPr lang="fr-FR" sz="1800" dirty="0"/>
          </a:p>
          <a:p>
            <a:r>
              <a:rPr lang="fr-FR" sz="1800" dirty="0"/>
              <a:t>Il s’agit essentiellement d’</a:t>
            </a:r>
            <a:r>
              <a:rPr lang="fr-FR" sz="1800" b="1" dirty="0"/>
              <a:t>outils graphiques </a:t>
            </a:r>
            <a:r>
              <a:rPr lang="fr-FR" sz="1800" dirty="0"/>
              <a:t>permettant de modéliser le comportement séquentiel en termes de déroulement d’actions temporelles.</a:t>
            </a:r>
          </a:p>
          <a:p>
            <a:endParaRPr lang="fr-FR" sz="1800" dirty="0"/>
          </a:p>
          <a:p>
            <a:r>
              <a:rPr lang="fr-FR" sz="1800" dirty="0"/>
              <a:t>Ces outils sont, à la base, des outils de </a:t>
            </a:r>
            <a:r>
              <a:rPr lang="fr-FR" sz="1800" b="1" dirty="0"/>
              <a:t>modélisation</a:t>
            </a:r>
            <a:r>
              <a:rPr lang="fr-FR" sz="1800" dirty="0"/>
              <a:t> du comportement séquentiel, mais peuvent aussi servir à la </a:t>
            </a:r>
            <a:r>
              <a:rPr lang="fr-FR" sz="1800" b="1" dirty="0"/>
              <a:t>programmation</a:t>
            </a:r>
            <a:r>
              <a:rPr lang="fr-FR" sz="1800" dirty="0"/>
              <a:t> des composants réalisant la fonction </a:t>
            </a:r>
            <a:r>
              <a:rPr lang="fr-FR" sz="1800" i="1" dirty="0"/>
              <a:t>Traiter</a:t>
            </a:r>
            <a:r>
              <a:rPr lang="fr-FR" sz="1800" dirty="0"/>
              <a:t> de la chaîne d’information (microcontrôleur, microprocesseur, automate programmable, …).</a:t>
            </a:r>
          </a:p>
        </p:txBody>
      </p:sp>
      <p:sp>
        <p:nvSpPr>
          <p:cNvPr id="7" name="Text Box 4">
            <a:extLst>
              <a:ext uri="{FF2B5EF4-FFF2-40B4-BE49-F238E27FC236}">
                <a16:creationId xmlns:a16="http://schemas.microsoft.com/office/drawing/2014/main" id="{1BC53224-0445-4E1F-8588-B506697F9B5A}"/>
              </a:ext>
            </a:extLst>
          </p:cNvPr>
          <p:cNvSpPr txBox="1">
            <a:spLocks noChangeArrowheads="1"/>
          </p:cNvSpPr>
          <p:nvPr/>
        </p:nvSpPr>
        <p:spPr bwMode="auto">
          <a:xfrm>
            <a:off x="-25400" y="1214438"/>
            <a:ext cx="1144588" cy="461962"/>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1)</a:t>
            </a:r>
          </a:p>
          <a:p>
            <a:pPr>
              <a:defRPr/>
            </a:pPr>
            <a:r>
              <a:rPr lang="fr-FR" sz="1200" b="1" dirty="0">
                <a:solidFill>
                  <a:schemeClr val="bg1"/>
                </a:solidFill>
                <a:effectLst>
                  <a:outerShdw blurRad="38100" dist="38100" dir="2700000" algn="tl">
                    <a:srgbClr val="000000"/>
                  </a:outerShdw>
                </a:effectLst>
              </a:rPr>
              <a:t>DEFINITION</a:t>
            </a:r>
          </a:p>
        </p:txBody>
      </p:sp>
      <p:sp>
        <p:nvSpPr>
          <p:cNvPr id="8" name="Text Box 6">
            <a:extLst>
              <a:ext uri="{FF2B5EF4-FFF2-40B4-BE49-F238E27FC236}">
                <a16:creationId xmlns:a16="http://schemas.microsoft.com/office/drawing/2014/main" id="{C4749924-46B9-4033-98DD-053024A6738B}"/>
              </a:ext>
            </a:extLst>
          </p:cNvPr>
          <p:cNvSpPr txBox="1">
            <a:spLocks noChangeArrowheads="1"/>
          </p:cNvSpPr>
          <p:nvPr/>
        </p:nvSpPr>
        <p:spPr bwMode="auto">
          <a:xfrm>
            <a:off x="1335087" y="985826"/>
            <a:ext cx="5872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1.3) </a:t>
            </a:r>
            <a:r>
              <a:rPr lang="fr-FR" sz="2000" b="1" u="sng" dirty="0">
                <a:effectLst/>
                <a:latin typeface="Comic Sans MS" panose="030F0702030302020204" pitchFamily="66" charset="0"/>
              </a:rPr>
              <a:t>Machine à états</a:t>
            </a:r>
          </a:p>
        </p:txBody>
      </p:sp>
    </p:spTree>
    <p:extLst>
      <p:ext uri="{BB962C8B-B14F-4D97-AF65-F5344CB8AC3E}">
        <p14:creationId xmlns:p14="http://schemas.microsoft.com/office/powerpoint/2010/main" val="599042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a:extLst>
              <a:ext uri="{FF2B5EF4-FFF2-40B4-BE49-F238E27FC236}">
                <a16:creationId xmlns:a16="http://schemas.microsoft.com/office/drawing/2014/main" id="{47A376F2-7EB8-4098-8943-5AFB34DC95CC}"/>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
        <p:nvSpPr>
          <p:cNvPr id="9" name="Text Box 6">
            <a:extLst>
              <a:ext uri="{FF2B5EF4-FFF2-40B4-BE49-F238E27FC236}">
                <a16:creationId xmlns:a16="http://schemas.microsoft.com/office/drawing/2014/main" id="{859FE892-78B3-4025-8CB3-EA81D7B23DB7}"/>
              </a:ext>
            </a:extLst>
          </p:cNvPr>
          <p:cNvSpPr txBox="1">
            <a:spLocks noChangeArrowheads="1"/>
          </p:cNvSpPr>
          <p:nvPr/>
        </p:nvSpPr>
        <p:spPr bwMode="auto">
          <a:xfrm>
            <a:off x="1335087" y="985826"/>
            <a:ext cx="37830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2.1) </a:t>
            </a:r>
            <a:r>
              <a:rPr lang="fr-FR" sz="2000" b="1" u="sng" dirty="0">
                <a:effectLst/>
                <a:latin typeface="Comic Sans MS" panose="030F0702030302020204" pitchFamily="66" charset="0"/>
              </a:rPr>
              <a:t>Fonctions logiques</a:t>
            </a:r>
          </a:p>
        </p:txBody>
      </p:sp>
      <p:sp>
        <p:nvSpPr>
          <p:cNvPr id="10" name="ZoneTexte 9">
            <a:extLst>
              <a:ext uri="{FF2B5EF4-FFF2-40B4-BE49-F238E27FC236}">
                <a16:creationId xmlns:a16="http://schemas.microsoft.com/office/drawing/2014/main" id="{33543CD1-8F70-4B64-A42F-BAC777163A2F}"/>
              </a:ext>
            </a:extLst>
          </p:cNvPr>
          <p:cNvSpPr txBox="1"/>
          <p:nvPr/>
        </p:nvSpPr>
        <p:spPr>
          <a:xfrm>
            <a:off x="1251600" y="1519288"/>
            <a:ext cx="7808913" cy="2031325"/>
          </a:xfrm>
          <a:prstGeom prst="rect">
            <a:avLst/>
          </a:prstGeom>
          <a:noFill/>
        </p:spPr>
        <p:txBody>
          <a:bodyPr wrap="square">
            <a:spAutoFit/>
          </a:bodyPr>
          <a:lstStyle/>
          <a:p>
            <a:r>
              <a:rPr lang="fr-FR" sz="1800" dirty="0"/>
              <a:t>Un système combinatoire ou séquentiel est décrit par une </a:t>
            </a:r>
            <a:r>
              <a:rPr lang="fr-FR" sz="1800" b="1" dirty="0"/>
              <a:t>fonction logique </a:t>
            </a:r>
            <a:r>
              <a:rPr lang="fr-FR" sz="1800" dirty="0"/>
              <a:t>qui permet de définir de manière unique la sortie pour une combinaison des entrées et éventuellement des valeurs précédentes et autres variables internes en mémoire.</a:t>
            </a:r>
          </a:p>
          <a:p>
            <a:endParaRPr lang="fr-FR" sz="1800" dirty="0"/>
          </a:p>
          <a:p>
            <a:r>
              <a:rPr lang="fr-FR" sz="1800" dirty="0"/>
              <a:t>Une fonction logique est une combinaison de variables logiques, reliées par des opérateurs logiques.</a:t>
            </a:r>
          </a:p>
          <a:p>
            <a:r>
              <a:rPr lang="fr-FR" sz="1800" dirty="0"/>
              <a:t>Il existe 3 </a:t>
            </a:r>
            <a:r>
              <a:rPr lang="fr-FR" sz="1800" b="1" dirty="0"/>
              <a:t>opérateurs logiques</a:t>
            </a:r>
            <a:r>
              <a:rPr lang="fr-FR" sz="1800" dirty="0"/>
              <a:t> élémentaires : </a:t>
            </a:r>
            <a:r>
              <a:rPr lang="fr-FR" sz="1800" b="1" dirty="0"/>
              <a:t>NON ( ¯ ) </a:t>
            </a:r>
            <a:r>
              <a:rPr lang="fr-FR" sz="1800" dirty="0"/>
              <a:t>;</a:t>
            </a:r>
            <a:r>
              <a:rPr lang="fr-FR" sz="1800" b="1" dirty="0"/>
              <a:t> ET ( . ) </a:t>
            </a:r>
            <a:r>
              <a:rPr lang="fr-FR" sz="1800" dirty="0"/>
              <a:t>;</a:t>
            </a:r>
            <a:r>
              <a:rPr lang="fr-FR" sz="1800" b="1" dirty="0"/>
              <a:t> OU ( + )</a:t>
            </a:r>
            <a:r>
              <a:rPr lang="fr-FR" sz="1800"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a:extLst>
              <a:ext uri="{FF2B5EF4-FFF2-40B4-BE49-F238E27FC236}">
                <a16:creationId xmlns:a16="http://schemas.microsoft.com/office/drawing/2014/main" id="{47A376F2-7EB8-4098-8943-5AFB34DC95CC}"/>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
        <p:nvSpPr>
          <p:cNvPr id="9" name="Text Box 6">
            <a:extLst>
              <a:ext uri="{FF2B5EF4-FFF2-40B4-BE49-F238E27FC236}">
                <a16:creationId xmlns:a16="http://schemas.microsoft.com/office/drawing/2014/main" id="{859FE892-78B3-4025-8CB3-EA81D7B23DB7}"/>
              </a:ext>
            </a:extLst>
          </p:cNvPr>
          <p:cNvSpPr txBox="1">
            <a:spLocks noChangeArrowheads="1"/>
          </p:cNvSpPr>
          <p:nvPr/>
        </p:nvSpPr>
        <p:spPr bwMode="auto">
          <a:xfrm>
            <a:off x="1335087" y="985826"/>
            <a:ext cx="37830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2.2) </a:t>
            </a:r>
            <a:r>
              <a:rPr lang="fr-FR" sz="2000" b="1" u="sng" dirty="0">
                <a:effectLst/>
                <a:latin typeface="Comic Sans MS" panose="030F0702030302020204" pitchFamily="66" charset="0"/>
              </a:rPr>
              <a:t>Table de vérité</a:t>
            </a:r>
          </a:p>
        </p:txBody>
      </p:sp>
      <p:sp>
        <p:nvSpPr>
          <p:cNvPr id="11" name="ZoneTexte 10">
            <a:extLst>
              <a:ext uri="{FF2B5EF4-FFF2-40B4-BE49-F238E27FC236}">
                <a16:creationId xmlns:a16="http://schemas.microsoft.com/office/drawing/2014/main" id="{B6001E1E-F4FE-4A81-A82F-4227EECE28E3}"/>
              </a:ext>
            </a:extLst>
          </p:cNvPr>
          <p:cNvSpPr txBox="1"/>
          <p:nvPr/>
        </p:nvSpPr>
        <p:spPr>
          <a:xfrm>
            <a:off x="1320096" y="1385936"/>
            <a:ext cx="5215615" cy="3231654"/>
          </a:xfrm>
          <a:prstGeom prst="rect">
            <a:avLst/>
          </a:prstGeom>
          <a:noFill/>
        </p:spPr>
        <p:txBody>
          <a:bodyPr wrap="square">
            <a:spAutoFit/>
          </a:bodyPr>
          <a:lstStyle/>
          <a:p>
            <a:r>
              <a:rPr lang="fr-FR" sz="1800" dirty="0"/>
              <a:t>La table de vérité d’une fonction logique est l’inventaire des valeurs (binaires) de la variable de sortie, pour toutes les combinaisons possibles des variables d’entrée.</a:t>
            </a:r>
          </a:p>
          <a:p>
            <a:endParaRPr lang="fr-FR" sz="1800" dirty="0"/>
          </a:p>
          <a:p>
            <a:r>
              <a:rPr lang="fr-FR" dirty="0"/>
              <a:t>Pour </a:t>
            </a:r>
            <a:r>
              <a:rPr lang="fr-FR" i="1" dirty="0"/>
              <a:t>n</a:t>
            </a:r>
            <a:r>
              <a:rPr lang="fr-FR" dirty="0"/>
              <a:t> variables binaires d’entrée, il y a </a:t>
            </a:r>
            <a:r>
              <a:rPr lang="fr-FR" b="1" dirty="0" err="1"/>
              <a:t>2</a:t>
            </a:r>
            <a:r>
              <a:rPr lang="fr-FR" b="1" i="1" baseline="30000" dirty="0" err="1"/>
              <a:t>n</a:t>
            </a:r>
            <a:r>
              <a:rPr lang="fr-FR" b="1" dirty="0"/>
              <a:t> combinaisons possibles</a:t>
            </a:r>
            <a:r>
              <a:rPr lang="fr-FR" dirty="0"/>
              <a:t>, donc </a:t>
            </a:r>
            <a:r>
              <a:rPr lang="fr-FR" dirty="0" err="1"/>
              <a:t>2</a:t>
            </a:r>
            <a:r>
              <a:rPr lang="fr-FR" i="1" baseline="30000" dirty="0" err="1"/>
              <a:t>n</a:t>
            </a:r>
            <a:r>
              <a:rPr lang="fr-FR" dirty="0"/>
              <a:t> lignes à la table de vérité.</a:t>
            </a:r>
          </a:p>
          <a:p>
            <a:r>
              <a:rPr lang="fr-FR" dirty="0"/>
              <a:t> </a:t>
            </a:r>
          </a:p>
          <a:p>
            <a:r>
              <a:rPr lang="fr-FR" dirty="0"/>
              <a:t>L’équation de la fonction logique est obtenue en écrivant les combinaisons des entrées pour lesquelles la sortie est à 1.</a:t>
            </a:r>
          </a:p>
          <a:p>
            <a:endParaRPr lang="fr-FR" sz="1800" dirty="0"/>
          </a:p>
          <a:p>
            <a:r>
              <a:rPr lang="fr-FR" i="1" u="sng" dirty="0"/>
              <a:t>Exemple</a:t>
            </a:r>
            <a:r>
              <a:rPr lang="fr-FR" i="1" dirty="0"/>
              <a:t> ci-contre : F =</a:t>
            </a:r>
            <a:endParaRPr lang="fr-FR" sz="1800" dirty="0"/>
          </a:p>
        </p:txBody>
      </p:sp>
      <p:graphicFrame>
        <p:nvGraphicFramePr>
          <p:cNvPr id="4" name="Tableau 3">
            <a:extLst>
              <a:ext uri="{FF2B5EF4-FFF2-40B4-BE49-F238E27FC236}">
                <a16:creationId xmlns:a16="http://schemas.microsoft.com/office/drawing/2014/main" id="{717466B2-B1E5-4805-ABB6-76F4BB0FFDC8}"/>
              </a:ext>
            </a:extLst>
          </p:cNvPr>
          <p:cNvGraphicFramePr>
            <a:graphicFrameLocks noGrp="1"/>
          </p:cNvGraphicFramePr>
          <p:nvPr>
            <p:extLst>
              <p:ext uri="{D42A27DB-BD31-4B8C-83A1-F6EECF244321}">
                <p14:modId xmlns:p14="http://schemas.microsoft.com/office/powerpoint/2010/main" val="291507866"/>
              </p:ext>
            </p:extLst>
          </p:nvPr>
        </p:nvGraphicFramePr>
        <p:xfrm>
          <a:off x="6692146" y="1198363"/>
          <a:ext cx="2233533" cy="3606800"/>
        </p:xfrm>
        <a:graphic>
          <a:graphicData uri="http://schemas.openxmlformats.org/drawingml/2006/table">
            <a:tbl>
              <a:tblPr firstRow="1" bandRow="1">
                <a:tableStyleId>{21E4AEA4-8DFA-4A89-87EB-49C32662AFE0}</a:tableStyleId>
              </a:tblPr>
              <a:tblGrid>
                <a:gridCol w="533650">
                  <a:extLst>
                    <a:ext uri="{9D8B030D-6E8A-4147-A177-3AD203B41FA5}">
                      <a16:colId xmlns:a16="http://schemas.microsoft.com/office/drawing/2014/main" val="2599951705"/>
                    </a:ext>
                  </a:extLst>
                </a:gridCol>
                <a:gridCol w="424721">
                  <a:extLst>
                    <a:ext uri="{9D8B030D-6E8A-4147-A177-3AD203B41FA5}">
                      <a16:colId xmlns:a16="http://schemas.microsoft.com/office/drawing/2014/main" val="323705856"/>
                    </a:ext>
                  </a:extLst>
                </a:gridCol>
                <a:gridCol w="424721">
                  <a:extLst>
                    <a:ext uri="{9D8B030D-6E8A-4147-A177-3AD203B41FA5}">
                      <a16:colId xmlns:a16="http://schemas.microsoft.com/office/drawing/2014/main" val="2501337004"/>
                    </a:ext>
                  </a:extLst>
                </a:gridCol>
                <a:gridCol w="850441">
                  <a:extLst>
                    <a:ext uri="{9D8B030D-6E8A-4147-A177-3AD203B41FA5}">
                      <a16:colId xmlns:a16="http://schemas.microsoft.com/office/drawing/2014/main" val="366353297"/>
                    </a:ext>
                  </a:extLst>
                </a:gridCol>
              </a:tblGrid>
              <a:tr h="0">
                <a:tc gridSpan="3">
                  <a:txBody>
                    <a:bodyPr/>
                    <a:lstStyle/>
                    <a:p>
                      <a:pPr algn="ctr">
                        <a:lnSpc>
                          <a:spcPct val="150000"/>
                        </a:lnSpc>
                      </a:pPr>
                      <a:r>
                        <a:rPr lang="fr-FR" sz="1800" dirty="0">
                          <a:effectLst/>
                        </a:rPr>
                        <a:t>Entrées</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fr-FR"/>
                    </a:p>
                  </a:txBody>
                  <a:tcPr/>
                </a:tc>
                <a:tc hMerge="1">
                  <a:txBody>
                    <a:bodyPr/>
                    <a:lstStyle/>
                    <a:p>
                      <a:endParaRPr lang="fr-FR"/>
                    </a:p>
                  </a:txBody>
                  <a:tcPr/>
                </a:tc>
                <a:tc>
                  <a:txBody>
                    <a:bodyPr/>
                    <a:lstStyle/>
                    <a:p>
                      <a:pPr algn="ctr">
                        <a:lnSpc>
                          <a:spcPct val="150000"/>
                        </a:lnSpc>
                      </a:pPr>
                      <a:r>
                        <a:rPr lang="fr-FR" sz="1800">
                          <a:effectLst/>
                        </a:rPr>
                        <a:t>Sortie</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20569938"/>
                  </a:ext>
                </a:extLst>
              </a:tr>
              <a:tr h="0">
                <a:tc>
                  <a:txBody>
                    <a:bodyPr/>
                    <a:lstStyle/>
                    <a:p>
                      <a:pPr algn="ctr">
                        <a:lnSpc>
                          <a:spcPct val="150000"/>
                        </a:lnSpc>
                      </a:pPr>
                      <a:r>
                        <a:rPr lang="fr-FR" sz="1800" b="1" dirty="0">
                          <a:effectLst/>
                        </a:rPr>
                        <a:t>a</a:t>
                      </a:r>
                      <a:endParaRPr lang="fr-FR"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algn="ctr">
                        <a:lnSpc>
                          <a:spcPct val="150000"/>
                        </a:lnSpc>
                      </a:pPr>
                      <a:r>
                        <a:rPr lang="fr-FR" sz="1800" b="1" dirty="0">
                          <a:effectLst/>
                        </a:rPr>
                        <a:t>b</a:t>
                      </a:r>
                      <a:endParaRPr lang="fr-FR"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algn="ctr">
                        <a:lnSpc>
                          <a:spcPct val="150000"/>
                        </a:lnSpc>
                      </a:pPr>
                      <a:r>
                        <a:rPr lang="fr-FR" sz="1800" b="1" dirty="0">
                          <a:effectLst/>
                        </a:rPr>
                        <a:t>c</a:t>
                      </a:r>
                      <a:endParaRPr lang="fr-FR"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algn="ctr">
                        <a:lnSpc>
                          <a:spcPct val="150000"/>
                        </a:lnSpc>
                      </a:pPr>
                      <a:r>
                        <a:rPr lang="fr-FR" sz="1800" b="1" dirty="0">
                          <a:effectLst/>
                        </a:rPr>
                        <a:t>F</a:t>
                      </a:r>
                      <a:endParaRPr lang="fr-FR" sz="1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433824369"/>
                  </a:ext>
                </a:extLst>
              </a:tr>
              <a:tr h="0">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dirty="0">
                          <a:effectLst/>
                        </a:rPr>
                        <a:t>0</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588425301"/>
                  </a:ext>
                </a:extLst>
              </a:tr>
              <a:tr h="0">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3015786718"/>
                  </a:ext>
                </a:extLst>
              </a:tr>
              <a:tr h="0">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dirty="0">
                          <a:effectLst/>
                        </a:rPr>
                        <a:t>1</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399359096"/>
                  </a:ext>
                </a:extLst>
              </a:tr>
              <a:tr h="0">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dirty="0">
                          <a:effectLst/>
                        </a:rPr>
                        <a:t>1</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3510382336"/>
                  </a:ext>
                </a:extLst>
              </a:tr>
              <a:tr h="0">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dirty="0">
                          <a:effectLst/>
                        </a:rPr>
                        <a:t>0</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4066367306"/>
                  </a:ext>
                </a:extLst>
              </a:tr>
              <a:tr h="0">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dirty="0">
                          <a:effectLst/>
                        </a:rPr>
                        <a:t>0</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976766493"/>
                  </a:ext>
                </a:extLst>
              </a:tr>
              <a:tr h="0">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0</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dirty="0">
                          <a:effectLst/>
                        </a:rPr>
                        <a:t>0</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3928494956"/>
                  </a:ext>
                </a:extLst>
              </a:tr>
              <a:tr h="0">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fr-FR" sz="1800" dirty="0">
                          <a:effectLst/>
                        </a:rPr>
                        <a:t>1</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FFFF00"/>
                    </a:solidFill>
                  </a:tcPr>
                </a:tc>
                <a:extLst>
                  <a:ext uri="{0D108BD9-81ED-4DB2-BD59-A6C34878D82A}">
                    <a16:rowId xmlns:a16="http://schemas.microsoft.com/office/drawing/2014/main" val="598912084"/>
                  </a:ext>
                </a:extLst>
              </a:tr>
            </a:tbl>
          </a:graphicData>
        </a:graphic>
      </p:graphicFrame>
      <p:graphicFrame>
        <p:nvGraphicFramePr>
          <p:cNvPr id="6" name="Objet 5">
            <a:extLst>
              <a:ext uri="{FF2B5EF4-FFF2-40B4-BE49-F238E27FC236}">
                <a16:creationId xmlns:a16="http://schemas.microsoft.com/office/drawing/2014/main" id="{D3FCF0E1-2EB7-4AF6-906C-4C4093713089}"/>
              </a:ext>
            </a:extLst>
          </p:cNvPr>
          <p:cNvGraphicFramePr>
            <a:graphicFrameLocks noChangeAspect="1"/>
          </p:cNvGraphicFramePr>
          <p:nvPr>
            <p:extLst>
              <p:ext uri="{D42A27DB-BD31-4B8C-83A1-F6EECF244321}">
                <p14:modId xmlns:p14="http://schemas.microsoft.com/office/powerpoint/2010/main" val="1172557480"/>
              </p:ext>
            </p:extLst>
          </p:nvPr>
        </p:nvGraphicFramePr>
        <p:xfrm>
          <a:off x="1469770" y="4632540"/>
          <a:ext cx="4916266" cy="526743"/>
        </p:xfrm>
        <a:graphic>
          <a:graphicData uri="http://schemas.openxmlformats.org/presentationml/2006/ole">
            <mc:AlternateContent xmlns:mc="http://schemas.openxmlformats.org/markup-compatibility/2006">
              <mc:Choice xmlns:v="urn:schemas-microsoft-com:vml" Requires="v">
                <p:oleObj spid="_x0000_s76818" name="Equation" r:id="rId4" imgW="2387600" imgH="254000" progId="Equation.DSMT4">
                  <p:embed/>
                </p:oleObj>
              </mc:Choice>
              <mc:Fallback>
                <p:oleObj name="Equation" r:id="rId4" imgW="2387600" imgH="254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9770" y="4632540"/>
                        <a:ext cx="4916266" cy="526743"/>
                      </a:xfrm>
                      <a:prstGeom prst="rect">
                        <a:avLst/>
                      </a:prstGeom>
                      <a:noFill/>
                    </p:spPr>
                  </p:pic>
                </p:oleObj>
              </mc:Fallback>
            </mc:AlternateContent>
          </a:graphicData>
        </a:graphic>
      </p:graphicFrame>
    </p:spTree>
    <p:extLst>
      <p:ext uri="{BB962C8B-B14F-4D97-AF65-F5344CB8AC3E}">
        <p14:creationId xmlns:p14="http://schemas.microsoft.com/office/powerpoint/2010/main" val="147049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a:extLst>
              <a:ext uri="{FF2B5EF4-FFF2-40B4-BE49-F238E27FC236}">
                <a16:creationId xmlns:a16="http://schemas.microsoft.com/office/drawing/2014/main" id="{47A376F2-7EB8-4098-8943-5AFB34DC95CC}"/>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
        <p:nvSpPr>
          <p:cNvPr id="8195" name="Text Box 6">
            <a:extLst>
              <a:ext uri="{FF2B5EF4-FFF2-40B4-BE49-F238E27FC236}">
                <a16:creationId xmlns:a16="http://schemas.microsoft.com/office/drawing/2014/main" id="{8F423CF0-E0AD-44D4-B871-049F9A1D33C7}"/>
              </a:ext>
            </a:extLst>
          </p:cNvPr>
          <p:cNvSpPr txBox="1">
            <a:spLocks noChangeArrowheads="1"/>
          </p:cNvSpPr>
          <p:nvPr/>
        </p:nvSpPr>
        <p:spPr bwMode="auto">
          <a:xfrm>
            <a:off x="1225550" y="1875907"/>
            <a:ext cx="418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u="sng"/>
              <a:t>Opérateurs logiques et tables de vérité :</a:t>
            </a:r>
            <a:endParaRPr lang="fr-FR" altLang="fr-FR" sz="1800"/>
          </a:p>
        </p:txBody>
      </p:sp>
      <p:pic>
        <p:nvPicPr>
          <p:cNvPr id="38914" name="Picture 2">
            <a:extLst>
              <a:ext uri="{FF2B5EF4-FFF2-40B4-BE49-F238E27FC236}">
                <a16:creationId xmlns:a16="http://schemas.microsoft.com/office/drawing/2014/main" id="{2DFA6A91-A70D-4BF6-AF40-C297358559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414" r="17809" b="85654"/>
          <a:stretch>
            <a:fillRect/>
          </a:stretch>
        </p:blipFill>
        <p:spPr bwMode="auto">
          <a:xfrm>
            <a:off x="1122363" y="2515670"/>
            <a:ext cx="79756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D7C422EF-EB6C-42FD-896F-8B0631BD8B12}"/>
              </a:ext>
            </a:extLst>
          </p:cNvPr>
          <p:cNvSpPr txBox="1">
            <a:spLocks noChangeArrowheads="1"/>
          </p:cNvSpPr>
          <p:nvPr/>
        </p:nvSpPr>
        <p:spPr bwMode="auto">
          <a:xfrm>
            <a:off x="5222875" y="1798120"/>
            <a:ext cx="376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400" b="1"/>
              <a:t>NON (ou Complément)</a:t>
            </a:r>
            <a:endParaRPr lang="fr-FR" altLang="fr-FR" sz="2400" b="1"/>
          </a:p>
        </p:txBody>
      </p:sp>
      <p:sp>
        <p:nvSpPr>
          <p:cNvPr id="7" name="Rectangle 6">
            <a:extLst>
              <a:ext uri="{FF2B5EF4-FFF2-40B4-BE49-F238E27FC236}">
                <a16:creationId xmlns:a16="http://schemas.microsoft.com/office/drawing/2014/main" id="{46494FB7-D6B0-464D-8E35-189BC303828D}"/>
              </a:ext>
            </a:extLst>
          </p:cNvPr>
          <p:cNvSpPr>
            <a:spLocks noChangeArrowheads="1"/>
          </p:cNvSpPr>
          <p:nvPr/>
        </p:nvSpPr>
        <p:spPr bwMode="auto">
          <a:xfrm>
            <a:off x="4929188" y="4084120"/>
            <a:ext cx="357187" cy="428625"/>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8" name="Rectangle 7">
            <a:extLst>
              <a:ext uri="{FF2B5EF4-FFF2-40B4-BE49-F238E27FC236}">
                <a16:creationId xmlns:a16="http://schemas.microsoft.com/office/drawing/2014/main" id="{805EF45F-B7B4-4863-AB96-C8CABF4883F2}"/>
              </a:ext>
            </a:extLst>
          </p:cNvPr>
          <p:cNvSpPr>
            <a:spLocks noChangeArrowheads="1"/>
          </p:cNvSpPr>
          <p:nvPr/>
        </p:nvSpPr>
        <p:spPr bwMode="auto">
          <a:xfrm>
            <a:off x="4899025" y="4461945"/>
            <a:ext cx="325438" cy="365125"/>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0" name="Text Box 6">
            <a:extLst>
              <a:ext uri="{FF2B5EF4-FFF2-40B4-BE49-F238E27FC236}">
                <a16:creationId xmlns:a16="http://schemas.microsoft.com/office/drawing/2014/main" id="{3287762B-92F8-4A0B-91E4-35A539BFC891}"/>
              </a:ext>
            </a:extLst>
          </p:cNvPr>
          <p:cNvSpPr txBox="1">
            <a:spLocks noChangeArrowheads="1"/>
          </p:cNvSpPr>
          <p:nvPr/>
        </p:nvSpPr>
        <p:spPr bwMode="auto">
          <a:xfrm>
            <a:off x="1335087" y="985826"/>
            <a:ext cx="44960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2.3) </a:t>
            </a:r>
            <a:r>
              <a:rPr lang="fr-FR" sz="2000" b="1" u="sng" dirty="0">
                <a:effectLst/>
                <a:latin typeface="Comic Sans MS" panose="030F0702030302020204" pitchFamily="66" charset="0"/>
              </a:rPr>
              <a:t>Opérateurs logiques usuels</a:t>
            </a:r>
          </a:p>
        </p:txBody>
      </p:sp>
    </p:spTree>
    <p:extLst>
      <p:ext uri="{BB962C8B-B14F-4D97-AF65-F5344CB8AC3E}">
        <p14:creationId xmlns:p14="http://schemas.microsoft.com/office/powerpoint/2010/main" val="1878113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89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6">
            <a:extLst>
              <a:ext uri="{FF2B5EF4-FFF2-40B4-BE49-F238E27FC236}">
                <a16:creationId xmlns:a16="http://schemas.microsoft.com/office/drawing/2014/main" id="{ADE859AF-38A0-4208-9041-8B9EA5942792}"/>
              </a:ext>
            </a:extLst>
          </p:cNvPr>
          <p:cNvSpPr txBox="1">
            <a:spLocks noChangeArrowheads="1"/>
          </p:cNvSpPr>
          <p:nvPr/>
        </p:nvSpPr>
        <p:spPr bwMode="auto">
          <a:xfrm>
            <a:off x="1225550" y="1006475"/>
            <a:ext cx="418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u="sng"/>
              <a:t>Opérateurs logiques et tables de vérité :</a:t>
            </a:r>
            <a:endParaRPr lang="fr-FR" altLang="fr-FR" sz="1800"/>
          </a:p>
        </p:txBody>
      </p:sp>
      <p:pic>
        <p:nvPicPr>
          <p:cNvPr id="38914" name="Picture 2">
            <a:extLst>
              <a:ext uri="{FF2B5EF4-FFF2-40B4-BE49-F238E27FC236}">
                <a16:creationId xmlns:a16="http://schemas.microsoft.com/office/drawing/2014/main" id="{2A8C6BC9-CDC7-448C-866E-0B25E9471C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414" t="13994" r="17809" b="68903"/>
          <a:stretch>
            <a:fillRect/>
          </a:stretch>
        </p:blipFill>
        <p:spPr bwMode="auto">
          <a:xfrm>
            <a:off x="1122363" y="1985963"/>
            <a:ext cx="7975600" cy="316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781C9CC5-131D-4446-AB41-645F77846661}"/>
              </a:ext>
            </a:extLst>
          </p:cNvPr>
          <p:cNvSpPr txBox="1">
            <a:spLocks noChangeArrowheads="1"/>
          </p:cNvSpPr>
          <p:nvPr/>
        </p:nvSpPr>
        <p:spPr bwMode="auto">
          <a:xfrm>
            <a:off x="5222875" y="928688"/>
            <a:ext cx="3751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400" b="1"/>
              <a:t>ET</a:t>
            </a:r>
            <a:endParaRPr lang="fr-FR" altLang="fr-FR" sz="2400" b="1"/>
          </a:p>
        </p:txBody>
      </p:sp>
      <p:sp>
        <p:nvSpPr>
          <p:cNvPr id="7" name="Rectangle 6">
            <a:extLst>
              <a:ext uri="{FF2B5EF4-FFF2-40B4-BE49-F238E27FC236}">
                <a16:creationId xmlns:a16="http://schemas.microsoft.com/office/drawing/2014/main" id="{DFE288CA-21F2-448C-83C2-0A9C585DD37F}"/>
              </a:ext>
            </a:extLst>
          </p:cNvPr>
          <p:cNvSpPr>
            <a:spLocks noChangeArrowheads="1"/>
          </p:cNvSpPr>
          <p:nvPr/>
        </p:nvSpPr>
        <p:spPr bwMode="auto">
          <a:xfrm>
            <a:off x="5214938" y="335756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9" name="Rectangle 8">
            <a:extLst>
              <a:ext uri="{FF2B5EF4-FFF2-40B4-BE49-F238E27FC236}">
                <a16:creationId xmlns:a16="http://schemas.microsoft.com/office/drawing/2014/main" id="{92E57E66-ACD0-4C51-9358-7594D2EFF1AA}"/>
              </a:ext>
            </a:extLst>
          </p:cNvPr>
          <p:cNvSpPr>
            <a:spLocks noChangeArrowheads="1"/>
          </p:cNvSpPr>
          <p:nvPr/>
        </p:nvSpPr>
        <p:spPr bwMode="auto">
          <a:xfrm>
            <a:off x="5214938" y="37480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0" name="Rectangle 9">
            <a:extLst>
              <a:ext uri="{FF2B5EF4-FFF2-40B4-BE49-F238E27FC236}">
                <a16:creationId xmlns:a16="http://schemas.microsoft.com/office/drawing/2014/main" id="{57F874A3-9E03-46C5-84E5-E4EF6E83D46B}"/>
              </a:ext>
            </a:extLst>
          </p:cNvPr>
          <p:cNvSpPr>
            <a:spLocks noChangeArrowheads="1"/>
          </p:cNvSpPr>
          <p:nvPr/>
        </p:nvSpPr>
        <p:spPr bwMode="auto">
          <a:xfrm>
            <a:off x="5214938" y="406241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1" name="Rectangle 10">
            <a:extLst>
              <a:ext uri="{FF2B5EF4-FFF2-40B4-BE49-F238E27FC236}">
                <a16:creationId xmlns:a16="http://schemas.microsoft.com/office/drawing/2014/main" id="{A0BA9E50-F9DC-423C-8CC7-E3BFB48AC842}"/>
              </a:ext>
            </a:extLst>
          </p:cNvPr>
          <p:cNvSpPr>
            <a:spLocks noChangeArrowheads="1"/>
          </p:cNvSpPr>
          <p:nvPr/>
        </p:nvSpPr>
        <p:spPr bwMode="auto">
          <a:xfrm>
            <a:off x="5214938" y="44338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2" name="Text Box 4">
            <a:extLst>
              <a:ext uri="{FF2B5EF4-FFF2-40B4-BE49-F238E27FC236}">
                <a16:creationId xmlns:a16="http://schemas.microsoft.com/office/drawing/2014/main" id="{C05AD659-47DA-45B4-9070-4D001688848C}"/>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89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6">
            <a:extLst>
              <a:ext uri="{FF2B5EF4-FFF2-40B4-BE49-F238E27FC236}">
                <a16:creationId xmlns:a16="http://schemas.microsoft.com/office/drawing/2014/main" id="{631D6612-5842-4A4E-A19A-EF3494E3E2FE}"/>
              </a:ext>
            </a:extLst>
          </p:cNvPr>
          <p:cNvSpPr txBox="1">
            <a:spLocks noChangeArrowheads="1"/>
          </p:cNvSpPr>
          <p:nvPr/>
        </p:nvSpPr>
        <p:spPr bwMode="auto">
          <a:xfrm>
            <a:off x="1225550" y="1006475"/>
            <a:ext cx="418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u="sng"/>
              <a:t>Opérateurs logiques et tables de vérité :</a:t>
            </a:r>
            <a:endParaRPr lang="fr-FR" altLang="fr-FR" sz="1800"/>
          </a:p>
        </p:txBody>
      </p:sp>
      <p:pic>
        <p:nvPicPr>
          <p:cNvPr id="38914" name="Picture 2">
            <a:extLst>
              <a:ext uri="{FF2B5EF4-FFF2-40B4-BE49-F238E27FC236}">
                <a16:creationId xmlns:a16="http://schemas.microsoft.com/office/drawing/2014/main" id="{5EF953BD-D5CA-474B-8CD7-00EFEF1590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414" t="30603" r="17809" b="51938"/>
          <a:stretch>
            <a:fillRect/>
          </a:stretch>
        </p:blipFill>
        <p:spPr bwMode="auto">
          <a:xfrm>
            <a:off x="1122363" y="1920875"/>
            <a:ext cx="79756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EBD0A1F8-D143-4D7D-BDB1-26171EDE3E08}"/>
              </a:ext>
            </a:extLst>
          </p:cNvPr>
          <p:cNvSpPr txBox="1">
            <a:spLocks noChangeArrowheads="1"/>
          </p:cNvSpPr>
          <p:nvPr/>
        </p:nvSpPr>
        <p:spPr bwMode="auto">
          <a:xfrm>
            <a:off x="5222875" y="928688"/>
            <a:ext cx="3751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400" b="1"/>
              <a:t>OU</a:t>
            </a:r>
            <a:endParaRPr lang="fr-FR" altLang="fr-FR" sz="2400" b="1"/>
          </a:p>
        </p:txBody>
      </p:sp>
      <p:sp>
        <p:nvSpPr>
          <p:cNvPr id="7" name="Rectangle 6">
            <a:extLst>
              <a:ext uri="{FF2B5EF4-FFF2-40B4-BE49-F238E27FC236}">
                <a16:creationId xmlns:a16="http://schemas.microsoft.com/office/drawing/2014/main" id="{A2C371BB-4358-4EC0-8730-BA04075A4816}"/>
              </a:ext>
            </a:extLst>
          </p:cNvPr>
          <p:cNvSpPr>
            <a:spLocks noChangeArrowheads="1"/>
          </p:cNvSpPr>
          <p:nvPr/>
        </p:nvSpPr>
        <p:spPr bwMode="auto">
          <a:xfrm>
            <a:off x="5214938" y="335756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9" name="Rectangle 8">
            <a:extLst>
              <a:ext uri="{FF2B5EF4-FFF2-40B4-BE49-F238E27FC236}">
                <a16:creationId xmlns:a16="http://schemas.microsoft.com/office/drawing/2014/main" id="{9008F057-ADD3-4BF6-A476-C0E21BD4C0F2}"/>
              </a:ext>
            </a:extLst>
          </p:cNvPr>
          <p:cNvSpPr>
            <a:spLocks noChangeArrowheads="1"/>
          </p:cNvSpPr>
          <p:nvPr/>
        </p:nvSpPr>
        <p:spPr bwMode="auto">
          <a:xfrm>
            <a:off x="5214938" y="37480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0" name="Rectangle 9">
            <a:extLst>
              <a:ext uri="{FF2B5EF4-FFF2-40B4-BE49-F238E27FC236}">
                <a16:creationId xmlns:a16="http://schemas.microsoft.com/office/drawing/2014/main" id="{EAF40C68-32EA-4B34-A22B-653530FFFCE0}"/>
              </a:ext>
            </a:extLst>
          </p:cNvPr>
          <p:cNvSpPr>
            <a:spLocks noChangeArrowheads="1"/>
          </p:cNvSpPr>
          <p:nvPr/>
        </p:nvSpPr>
        <p:spPr bwMode="auto">
          <a:xfrm>
            <a:off x="5214938" y="406241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1" name="Rectangle 10">
            <a:extLst>
              <a:ext uri="{FF2B5EF4-FFF2-40B4-BE49-F238E27FC236}">
                <a16:creationId xmlns:a16="http://schemas.microsoft.com/office/drawing/2014/main" id="{60B06EE0-1104-4643-A1F0-393BD1AF75E2}"/>
              </a:ext>
            </a:extLst>
          </p:cNvPr>
          <p:cNvSpPr>
            <a:spLocks noChangeArrowheads="1"/>
          </p:cNvSpPr>
          <p:nvPr/>
        </p:nvSpPr>
        <p:spPr bwMode="auto">
          <a:xfrm>
            <a:off x="5214938" y="44338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2" name="Text Box 4">
            <a:extLst>
              <a:ext uri="{FF2B5EF4-FFF2-40B4-BE49-F238E27FC236}">
                <a16:creationId xmlns:a16="http://schemas.microsoft.com/office/drawing/2014/main" id="{7191E6BF-81FB-40BA-B03F-F250120A5312}"/>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89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6">
            <a:extLst>
              <a:ext uri="{FF2B5EF4-FFF2-40B4-BE49-F238E27FC236}">
                <a16:creationId xmlns:a16="http://schemas.microsoft.com/office/drawing/2014/main" id="{F9C2CE66-C856-4C74-9470-A191F0A717F0}"/>
              </a:ext>
            </a:extLst>
          </p:cNvPr>
          <p:cNvSpPr txBox="1">
            <a:spLocks noChangeArrowheads="1"/>
          </p:cNvSpPr>
          <p:nvPr/>
        </p:nvSpPr>
        <p:spPr bwMode="auto">
          <a:xfrm>
            <a:off x="1225550" y="1006475"/>
            <a:ext cx="418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u="sng"/>
              <a:t>Opérateurs logiques et tables de vérité :</a:t>
            </a:r>
            <a:endParaRPr lang="fr-FR" altLang="fr-FR" sz="1800"/>
          </a:p>
        </p:txBody>
      </p:sp>
      <p:pic>
        <p:nvPicPr>
          <p:cNvPr id="38914" name="Picture 2">
            <a:extLst>
              <a:ext uri="{FF2B5EF4-FFF2-40B4-BE49-F238E27FC236}">
                <a16:creationId xmlns:a16="http://schemas.microsoft.com/office/drawing/2014/main" id="{CC20841C-5D82-413D-9CB6-48454435A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414" t="47778" r="17809" b="34831"/>
          <a:stretch>
            <a:fillRect/>
          </a:stretch>
        </p:blipFill>
        <p:spPr bwMode="auto">
          <a:xfrm>
            <a:off x="1122363" y="1920875"/>
            <a:ext cx="79756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6806F094-3038-4AF4-8C82-EFB0DEFC0376}"/>
              </a:ext>
            </a:extLst>
          </p:cNvPr>
          <p:cNvSpPr txBox="1">
            <a:spLocks noChangeArrowheads="1"/>
          </p:cNvSpPr>
          <p:nvPr/>
        </p:nvSpPr>
        <p:spPr bwMode="auto">
          <a:xfrm>
            <a:off x="5222875" y="928688"/>
            <a:ext cx="3751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400" b="1"/>
              <a:t>NON ET (NAND)</a:t>
            </a:r>
            <a:endParaRPr lang="fr-FR" altLang="fr-FR" sz="2400" b="1"/>
          </a:p>
        </p:txBody>
      </p:sp>
      <p:sp>
        <p:nvSpPr>
          <p:cNvPr id="7" name="Rectangle 6">
            <a:extLst>
              <a:ext uri="{FF2B5EF4-FFF2-40B4-BE49-F238E27FC236}">
                <a16:creationId xmlns:a16="http://schemas.microsoft.com/office/drawing/2014/main" id="{89AAD0AA-87AD-4A48-A2AC-D322277EBB80}"/>
              </a:ext>
            </a:extLst>
          </p:cNvPr>
          <p:cNvSpPr>
            <a:spLocks noChangeArrowheads="1"/>
          </p:cNvSpPr>
          <p:nvPr/>
        </p:nvSpPr>
        <p:spPr bwMode="auto">
          <a:xfrm>
            <a:off x="5214938" y="335756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9" name="Rectangle 8">
            <a:extLst>
              <a:ext uri="{FF2B5EF4-FFF2-40B4-BE49-F238E27FC236}">
                <a16:creationId xmlns:a16="http://schemas.microsoft.com/office/drawing/2014/main" id="{56337F2D-0A7C-402C-9927-1EB4E4FA66C5}"/>
              </a:ext>
            </a:extLst>
          </p:cNvPr>
          <p:cNvSpPr>
            <a:spLocks noChangeArrowheads="1"/>
          </p:cNvSpPr>
          <p:nvPr/>
        </p:nvSpPr>
        <p:spPr bwMode="auto">
          <a:xfrm>
            <a:off x="5214938" y="37480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0" name="Rectangle 9">
            <a:extLst>
              <a:ext uri="{FF2B5EF4-FFF2-40B4-BE49-F238E27FC236}">
                <a16:creationId xmlns:a16="http://schemas.microsoft.com/office/drawing/2014/main" id="{4809B5E3-4488-495D-B3B9-987069C4D5A7}"/>
              </a:ext>
            </a:extLst>
          </p:cNvPr>
          <p:cNvSpPr>
            <a:spLocks noChangeArrowheads="1"/>
          </p:cNvSpPr>
          <p:nvPr/>
        </p:nvSpPr>
        <p:spPr bwMode="auto">
          <a:xfrm>
            <a:off x="5214938" y="406241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1" name="Rectangle 10">
            <a:extLst>
              <a:ext uri="{FF2B5EF4-FFF2-40B4-BE49-F238E27FC236}">
                <a16:creationId xmlns:a16="http://schemas.microsoft.com/office/drawing/2014/main" id="{3C7696FB-8409-4783-ADF3-E04B3359068E}"/>
              </a:ext>
            </a:extLst>
          </p:cNvPr>
          <p:cNvSpPr>
            <a:spLocks noChangeArrowheads="1"/>
          </p:cNvSpPr>
          <p:nvPr/>
        </p:nvSpPr>
        <p:spPr bwMode="auto">
          <a:xfrm>
            <a:off x="5214938" y="44338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2" name="Text Box 4">
            <a:extLst>
              <a:ext uri="{FF2B5EF4-FFF2-40B4-BE49-F238E27FC236}">
                <a16:creationId xmlns:a16="http://schemas.microsoft.com/office/drawing/2014/main" id="{AE3AED9A-1D1B-4FA3-ABFC-6998F3D2F788}"/>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89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6">
            <a:extLst>
              <a:ext uri="{FF2B5EF4-FFF2-40B4-BE49-F238E27FC236}">
                <a16:creationId xmlns:a16="http://schemas.microsoft.com/office/drawing/2014/main" id="{152C06F2-18BA-4F5D-ACF8-835EB5EE1986}"/>
              </a:ext>
            </a:extLst>
          </p:cNvPr>
          <p:cNvSpPr txBox="1">
            <a:spLocks noChangeArrowheads="1"/>
          </p:cNvSpPr>
          <p:nvPr/>
        </p:nvSpPr>
        <p:spPr bwMode="auto">
          <a:xfrm>
            <a:off x="1225550" y="1006475"/>
            <a:ext cx="418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u="sng"/>
              <a:t>Opérateurs logiques et tables de vérité :</a:t>
            </a:r>
            <a:endParaRPr lang="fr-FR" altLang="fr-FR" sz="1800"/>
          </a:p>
        </p:txBody>
      </p:sp>
      <p:pic>
        <p:nvPicPr>
          <p:cNvPr id="38914" name="Picture 2">
            <a:extLst>
              <a:ext uri="{FF2B5EF4-FFF2-40B4-BE49-F238E27FC236}">
                <a16:creationId xmlns:a16="http://schemas.microsoft.com/office/drawing/2014/main" id="{49D3C807-19C0-40D9-8540-F56616015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414" t="64836" r="17809" b="17793"/>
          <a:stretch>
            <a:fillRect/>
          </a:stretch>
        </p:blipFill>
        <p:spPr bwMode="auto">
          <a:xfrm>
            <a:off x="1122363" y="1911350"/>
            <a:ext cx="797560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F259FC50-D952-4C1E-AA3E-0301A0C769C2}"/>
              </a:ext>
            </a:extLst>
          </p:cNvPr>
          <p:cNvSpPr txBox="1">
            <a:spLocks noChangeArrowheads="1"/>
          </p:cNvSpPr>
          <p:nvPr/>
        </p:nvSpPr>
        <p:spPr bwMode="auto">
          <a:xfrm>
            <a:off x="5222875" y="928688"/>
            <a:ext cx="3751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400" b="1"/>
              <a:t>NON OU (NOR)</a:t>
            </a:r>
            <a:endParaRPr lang="fr-FR" altLang="fr-FR" sz="2400" b="1"/>
          </a:p>
        </p:txBody>
      </p:sp>
      <p:sp>
        <p:nvSpPr>
          <p:cNvPr id="7" name="Rectangle 6">
            <a:extLst>
              <a:ext uri="{FF2B5EF4-FFF2-40B4-BE49-F238E27FC236}">
                <a16:creationId xmlns:a16="http://schemas.microsoft.com/office/drawing/2014/main" id="{60232759-83B1-4654-9484-A764B953F55F}"/>
              </a:ext>
            </a:extLst>
          </p:cNvPr>
          <p:cNvSpPr>
            <a:spLocks noChangeArrowheads="1"/>
          </p:cNvSpPr>
          <p:nvPr/>
        </p:nvSpPr>
        <p:spPr bwMode="auto">
          <a:xfrm>
            <a:off x="5214938" y="335756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9" name="Rectangle 8">
            <a:extLst>
              <a:ext uri="{FF2B5EF4-FFF2-40B4-BE49-F238E27FC236}">
                <a16:creationId xmlns:a16="http://schemas.microsoft.com/office/drawing/2014/main" id="{73FB6DF3-2B8A-4C87-9058-85B418ACAE20}"/>
              </a:ext>
            </a:extLst>
          </p:cNvPr>
          <p:cNvSpPr>
            <a:spLocks noChangeArrowheads="1"/>
          </p:cNvSpPr>
          <p:nvPr/>
        </p:nvSpPr>
        <p:spPr bwMode="auto">
          <a:xfrm>
            <a:off x="5214938" y="37480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0" name="Rectangle 9">
            <a:extLst>
              <a:ext uri="{FF2B5EF4-FFF2-40B4-BE49-F238E27FC236}">
                <a16:creationId xmlns:a16="http://schemas.microsoft.com/office/drawing/2014/main" id="{FEA94E58-C0A4-42A4-84F6-EF10DA7E9B23}"/>
              </a:ext>
            </a:extLst>
          </p:cNvPr>
          <p:cNvSpPr>
            <a:spLocks noChangeArrowheads="1"/>
          </p:cNvSpPr>
          <p:nvPr/>
        </p:nvSpPr>
        <p:spPr bwMode="auto">
          <a:xfrm>
            <a:off x="5214938" y="406241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1" name="Rectangle 10">
            <a:extLst>
              <a:ext uri="{FF2B5EF4-FFF2-40B4-BE49-F238E27FC236}">
                <a16:creationId xmlns:a16="http://schemas.microsoft.com/office/drawing/2014/main" id="{04529077-416C-4E39-86A3-BE7F8EDCBF85}"/>
              </a:ext>
            </a:extLst>
          </p:cNvPr>
          <p:cNvSpPr>
            <a:spLocks noChangeArrowheads="1"/>
          </p:cNvSpPr>
          <p:nvPr/>
        </p:nvSpPr>
        <p:spPr bwMode="auto">
          <a:xfrm>
            <a:off x="5214938" y="44338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2" name="Text Box 4">
            <a:extLst>
              <a:ext uri="{FF2B5EF4-FFF2-40B4-BE49-F238E27FC236}">
                <a16:creationId xmlns:a16="http://schemas.microsoft.com/office/drawing/2014/main" id="{43863AFD-2342-47CB-BBE9-470B0CC28D3E}"/>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89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6">
            <a:extLst>
              <a:ext uri="{FF2B5EF4-FFF2-40B4-BE49-F238E27FC236}">
                <a16:creationId xmlns:a16="http://schemas.microsoft.com/office/drawing/2014/main" id="{0B2C6D83-5739-4CD1-8DFE-AF61D32173BC}"/>
              </a:ext>
            </a:extLst>
          </p:cNvPr>
          <p:cNvSpPr txBox="1">
            <a:spLocks noChangeArrowheads="1"/>
          </p:cNvSpPr>
          <p:nvPr/>
        </p:nvSpPr>
        <p:spPr bwMode="auto">
          <a:xfrm>
            <a:off x="1225550" y="1006475"/>
            <a:ext cx="418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u="sng" dirty="0"/>
              <a:t>Opérateurs logiques et tables de vérité :</a:t>
            </a:r>
            <a:endParaRPr lang="fr-FR" altLang="fr-FR" sz="1800" dirty="0"/>
          </a:p>
        </p:txBody>
      </p:sp>
      <p:pic>
        <p:nvPicPr>
          <p:cNvPr id="38914" name="Picture 2">
            <a:extLst>
              <a:ext uri="{FF2B5EF4-FFF2-40B4-BE49-F238E27FC236}">
                <a16:creationId xmlns:a16="http://schemas.microsoft.com/office/drawing/2014/main" id="{F443E36A-7861-4A96-B047-749E2FC778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414" t="81995" r="17809" b="899"/>
          <a:stretch>
            <a:fillRect/>
          </a:stretch>
        </p:blipFill>
        <p:spPr bwMode="auto">
          <a:xfrm>
            <a:off x="1122363" y="1920875"/>
            <a:ext cx="7975600" cy="31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E547C1F2-A59A-4010-AE37-0B0E4BCDAB72}"/>
              </a:ext>
            </a:extLst>
          </p:cNvPr>
          <p:cNvSpPr txBox="1">
            <a:spLocks noChangeArrowheads="1"/>
          </p:cNvSpPr>
          <p:nvPr/>
        </p:nvSpPr>
        <p:spPr bwMode="auto">
          <a:xfrm>
            <a:off x="5222875" y="928688"/>
            <a:ext cx="3751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400" b="1"/>
              <a:t>OU EXCLUSIF (XOR)</a:t>
            </a:r>
            <a:endParaRPr lang="fr-FR" altLang="fr-FR" sz="2400" b="1"/>
          </a:p>
        </p:txBody>
      </p:sp>
      <p:sp>
        <p:nvSpPr>
          <p:cNvPr id="7" name="Rectangle 6">
            <a:extLst>
              <a:ext uri="{FF2B5EF4-FFF2-40B4-BE49-F238E27FC236}">
                <a16:creationId xmlns:a16="http://schemas.microsoft.com/office/drawing/2014/main" id="{B17F88B2-B1C8-404B-B4D6-D0860776FDBF}"/>
              </a:ext>
            </a:extLst>
          </p:cNvPr>
          <p:cNvSpPr>
            <a:spLocks noChangeArrowheads="1"/>
          </p:cNvSpPr>
          <p:nvPr/>
        </p:nvSpPr>
        <p:spPr bwMode="auto">
          <a:xfrm>
            <a:off x="5214938" y="335756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9" name="Rectangle 8">
            <a:extLst>
              <a:ext uri="{FF2B5EF4-FFF2-40B4-BE49-F238E27FC236}">
                <a16:creationId xmlns:a16="http://schemas.microsoft.com/office/drawing/2014/main" id="{CC90787D-2901-48C0-AE1B-38F24991EF20}"/>
              </a:ext>
            </a:extLst>
          </p:cNvPr>
          <p:cNvSpPr>
            <a:spLocks noChangeArrowheads="1"/>
          </p:cNvSpPr>
          <p:nvPr/>
        </p:nvSpPr>
        <p:spPr bwMode="auto">
          <a:xfrm>
            <a:off x="5214938" y="37480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0" name="Rectangle 9">
            <a:extLst>
              <a:ext uri="{FF2B5EF4-FFF2-40B4-BE49-F238E27FC236}">
                <a16:creationId xmlns:a16="http://schemas.microsoft.com/office/drawing/2014/main" id="{5980C193-F0AB-4A95-93EB-193F2F38A104}"/>
              </a:ext>
            </a:extLst>
          </p:cNvPr>
          <p:cNvSpPr>
            <a:spLocks noChangeArrowheads="1"/>
          </p:cNvSpPr>
          <p:nvPr/>
        </p:nvSpPr>
        <p:spPr bwMode="auto">
          <a:xfrm>
            <a:off x="5214938" y="4062413"/>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1" name="Rectangle 10">
            <a:extLst>
              <a:ext uri="{FF2B5EF4-FFF2-40B4-BE49-F238E27FC236}">
                <a16:creationId xmlns:a16="http://schemas.microsoft.com/office/drawing/2014/main" id="{9954C1EE-ABBD-4196-AF68-6C15F52A4365}"/>
              </a:ext>
            </a:extLst>
          </p:cNvPr>
          <p:cNvSpPr>
            <a:spLocks noChangeArrowheads="1"/>
          </p:cNvSpPr>
          <p:nvPr/>
        </p:nvSpPr>
        <p:spPr bwMode="auto">
          <a:xfrm>
            <a:off x="5214938" y="4433888"/>
            <a:ext cx="285750" cy="357187"/>
          </a:xfrm>
          <a:prstGeom prst="rect">
            <a:avLst/>
          </a:prstGeom>
          <a:solidFill>
            <a:schemeClr val="bg1"/>
          </a:solidFill>
          <a:ln w="9525" algn="ctr">
            <a:solidFill>
              <a:schemeClr val="bg1"/>
            </a:solidFill>
            <a:round/>
            <a:headEnd/>
            <a:tailEnd/>
          </a:ln>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2" name="Text Box 4">
            <a:extLst>
              <a:ext uri="{FF2B5EF4-FFF2-40B4-BE49-F238E27FC236}">
                <a16:creationId xmlns:a16="http://schemas.microsoft.com/office/drawing/2014/main" id="{17AC1C0C-AC82-47A5-B8B3-AEB609466657}"/>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89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2">
            <a:extLst>
              <a:ext uri="{FF2B5EF4-FFF2-40B4-BE49-F238E27FC236}">
                <a16:creationId xmlns:a16="http://schemas.microsoft.com/office/drawing/2014/main" id="{EEFBAEC4-3486-48D2-8993-0A4061F006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350" y="1414124"/>
            <a:ext cx="8007350"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a:extLst>
              <a:ext uri="{FF2B5EF4-FFF2-40B4-BE49-F238E27FC236}">
                <a16:creationId xmlns:a16="http://schemas.microsoft.com/office/drawing/2014/main" id="{F27A21BE-914A-4698-9AB1-E2ABAB760105}"/>
              </a:ext>
            </a:extLst>
          </p:cNvPr>
          <p:cNvSpPr txBox="1">
            <a:spLocks noChangeArrowheads="1"/>
          </p:cNvSpPr>
          <p:nvPr/>
        </p:nvSpPr>
        <p:spPr bwMode="auto">
          <a:xfrm>
            <a:off x="-25400" y="2286000"/>
            <a:ext cx="1144588" cy="646113"/>
          </a:xfrm>
          <a:prstGeom prst="rect">
            <a:avLst/>
          </a:prstGeom>
          <a:solidFill>
            <a:srgbClr val="FF6600"/>
          </a:solidFill>
          <a:ln w="9525">
            <a:noFill/>
            <a:miter lim="800000"/>
            <a:headEnd/>
            <a:tailEnd/>
          </a:ln>
          <a:effectLst/>
        </p:spPr>
        <p:txBody>
          <a:bodyPr>
            <a:spAutoFit/>
          </a:bodyPr>
          <a:lstStyle/>
          <a:p>
            <a:pPr algn="ctr">
              <a:defRPr/>
            </a:pPr>
            <a:r>
              <a:rPr lang="fr-FR" sz="1200" b="1" dirty="0">
                <a:solidFill>
                  <a:schemeClr val="bg1"/>
                </a:solidFill>
                <a:effectLst>
                  <a:outerShdw blurRad="38100" dist="38100" dir="2700000" algn="tl">
                    <a:srgbClr val="000000"/>
                  </a:outerShdw>
                </a:effectLst>
              </a:rPr>
              <a:t>2)</a:t>
            </a:r>
          </a:p>
          <a:p>
            <a:pPr algn="ctr">
              <a:defRPr/>
            </a:pPr>
            <a:r>
              <a:rPr lang="fr-FR" sz="1200" b="1" dirty="0">
                <a:solidFill>
                  <a:schemeClr val="bg1"/>
                </a:solidFill>
                <a:effectLst>
                  <a:outerShdw blurRad="38100" dist="38100" dir="2700000" algn="tl">
                    <a:srgbClr val="000000"/>
                  </a:outerShdw>
                </a:effectLst>
              </a:rPr>
              <a:t>OPERATION</a:t>
            </a:r>
          </a:p>
          <a:p>
            <a:pPr algn="ctr">
              <a:defRPr/>
            </a:pPr>
            <a:r>
              <a:rPr lang="fr-FR" sz="1200" b="1" dirty="0">
                <a:solidFill>
                  <a:schemeClr val="bg1"/>
                </a:solidFill>
                <a:effectLst>
                  <a:outerShdw blurRad="38100" dist="38100" dir="2700000" algn="tl">
                    <a:srgbClr val="000000"/>
                  </a:outerShdw>
                </a:effectLst>
              </a:rPr>
              <a:t>LOGIQUE</a:t>
            </a:r>
          </a:p>
        </p:txBody>
      </p:sp>
      <p:sp>
        <p:nvSpPr>
          <p:cNvPr id="7" name="Text Box 6">
            <a:extLst>
              <a:ext uri="{FF2B5EF4-FFF2-40B4-BE49-F238E27FC236}">
                <a16:creationId xmlns:a16="http://schemas.microsoft.com/office/drawing/2014/main" id="{670DF59A-3940-4210-A043-288A87596EA1}"/>
              </a:ext>
            </a:extLst>
          </p:cNvPr>
          <p:cNvSpPr txBox="1">
            <a:spLocks noChangeArrowheads="1"/>
          </p:cNvSpPr>
          <p:nvPr/>
        </p:nvSpPr>
        <p:spPr bwMode="auto">
          <a:xfrm>
            <a:off x="1335087" y="985826"/>
            <a:ext cx="5872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2.4) </a:t>
            </a:r>
            <a:r>
              <a:rPr lang="fr-FR" sz="2000" b="1" u="sng" dirty="0">
                <a:effectLst/>
                <a:latin typeface="Comic Sans MS" panose="030F0702030302020204" pitchFamily="66" charset="0"/>
              </a:rPr>
              <a:t>Chronogramme</a:t>
            </a:r>
          </a:p>
        </p:txBody>
      </p:sp>
      <p:graphicFrame>
        <p:nvGraphicFramePr>
          <p:cNvPr id="3" name="Objet 2">
            <a:extLst>
              <a:ext uri="{FF2B5EF4-FFF2-40B4-BE49-F238E27FC236}">
                <a16:creationId xmlns:a16="http://schemas.microsoft.com/office/drawing/2014/main" id="{B1C5D774-81AE-4E31-B765-0E29D40DE25D}"/>
              </a:ext>
            </a:extLst>
          </p:cNvPr>
          <p:cNvGraphicFramePr>
            <a:graphicFrameLocks noChangeAspect="1"/>
          </p:cNvGraphicFramePr>
          <p:nvPr>
            <p:extLst>
              <p:ext uri="{D42A27DB-BD31-4B8C-83A1-F6EECF244321}">
                <p14:modId xmlns:p14="http://schemas.microsoft.com/office/powerpoint/2010/main" val="1574094200"/>
              </p:ext>
            </p:extLst>
          </p:nvPr>
        </p:nvGraphicFramePr>
        <p:xfrm>
          <a:off x="1484027" y="3904938"/>
          <a:ext cx="6846756" cy="652072"/>
        </p:xfrm>
        <a:graphic>
          <a:graphicData uri="http://schemas.openxmlformats.org/presentationml/2006/ole">
            <mc:AlternateContent xmlns:mc="http://schemas.openxmlformats.org/markup-compatibility/2006">
              <mc:Choice xmlns:v="urn:schemas-microsoft-com:vml" Requires="v">
                <p:oleObj spid="_x0000_s14355" name="Equation" r:id="rId5" imgW="2184400" imgH="228600" progId="Equation.DSMT4">
                  <p:embed/>
                </p:oleObj>
              </mc:Choice>
              <mc:Fallback>
                <p:oleObj name="Equation" r:id="rId5" imgW="2184400" imgH="228600"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4027" y="3904938"/>
                        <a:ext cx="6846756" cy="652072"/>
                      </a:xfrm>
                      <a:prstGeom prst="rect">
                        <a:avLst/>
                      </a:prstGeom>
                      <a:noFill/>
                    </p:spPr>
                  </p:pic>
                </p:oleObj>
              </mc:Fallback>
            </mc:AlternateContent>
          </a:graphicData>
        </a:graphic>
      </p:graphicFrame>
      <p:sp>
        <p:nvSpPr>
          <p:cNvPr id="4" name="Rectangle 3">
            <a:extLst>
              <a:ext uri="{FF2B5EF4-FFF2-40B4-BE49-F238E27FC236}">
                <a16:creationId xmlns:a16="http://schemas.microsoft.com/office/drawing/2014/main" id="{392F90F0-A486-4BC9-B742-EEF165181CA9}"/>
              </a:ext>
            </a:extLst>
          </p:cNvPr>
          <p:cNvSpPr/>
          <p:nvPr/>
        </p:nvSpPr>
        <p:spPr bwMode="auto">
          <a:xfrm>
            <a:off x="1603948" y="2932113"/>
            <a:ext cx="1049311" cy="39570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13EB1722-506C-4C31-90B3-42ED9484C770}"/>
              </a:ext>
            </a:extLst>
          </p:cNvPr>
          <p:cNvSpPr/>
          <p:nvPr/>
        </p:nvSpPr>
        <p:spPr bwMode="auto">
          <a:xfrm>
            <a:off x="2683421" y="2932113"/>
            <a:ext cx="1111339" cy="39570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A9BBB902-B421-443E-8CCB-14F2561C6B85}"/>
              </a:ext>
            </a:extLst>
          </p:cNvPr>
          <p:cNvSpPr/>
          <p:nvPr/>
        </p:nvSpPr>
        <p:spPr bwMode="auto">
          <a:xfrm>
            <a:off x="3824922" y="2932113"/>
            <a:ext cx="1111339" cy="39570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12" name="Rectangle 11">
            <a:extLst>
              <a:ext uri="{FF2B5EF4-FFF2-40B4-BE49-F238E27FC236}">
                <a16:creationId xmlns:a16="http://schemas.microsoft.com/office/drawing/2014/main" id="{827BDEBE-6AB8-4E47-A2B9-61489EA4A571}"/>
              </a:ext>
            </a:extLst>
          </p:cNvPr>
          <p:cNvSpPr/>
          <p:nvPr/>
        </p:nvSpPr>
        <p:spPr bwMode="auto">
          <a:xfrm>
            <a:off x="4966423" y="2932113"/>
            <a:ext cx="1111339" cy="39570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13" name="Rectangle 12">
            <a:extLst>
              <a:ext uri="{FF2B5EF4-FFF2-40B4-BE49-F238E27FC236}">
                <a16:creationId xmlns:a16="http://schemas.microsoft.com/office/drawing/2014/main" id="{7C9535D5-739B-44B1-8373-3EF109355CC3}"/>
              </a:ext>
            </a:extLst>
          </p:cNvPr>
          <p:cNvSpPr/>
          <p:nvPr/>
        </p:nvSpPr>
        <p:spPr bwMode="auto">
          <a:xfrm>
            <a:off x="6107924" y="2932113"/>
            <a:ext cx="1111339" cy="39570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14" name="Rectangle 13">
            <a:extLst>
              <a:ext uri="{FF2B5EF4-FFF2-40B4-BE49-F238E27FC236}">
                <a16:creationId xmlns:a16="http://schemas.microsoft.com/office/drawing/2014/main" id="{D43593F7-633A-41E9-A765-573643FE8A56}"/>
              </a:ext>
            </a:extLst>
          </p:cNvPr>
          <p:cNvSpPr/>
          <p:nvPr/>
        </p:nvSpPr>
        <p:spPr bwMode="auto">
          <a:xfrm>
            <a:off x="7207250" y="2932113"/>
            <a:ext cx="1111339" cy="39570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15" name="Rectangle 14">
            <a:extLst>
              <a:ext uri="{FF2B5EF4-FFF2-40B4-BE49-F238E27FC236}">
                <a16:creationId xmlns:a16="http://schemas.microsoft.com/office/drawing/2014/main" id="{8A6B2826-5589-4425-B307-1DB3B8B3598B}"/>
              </a:ext>
            </a:extLst>
          </p:cNvPr>
          <p:cNvSpPr/>
          <p:nvPr/>
        </p:nvSpPr>
        <p:spPr bwMode="auto">
          <a:xfrm>
            <a:off x="8330783" y="2932113"/>
            <a:ext cx="1111339" cy="39570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20">
            <a:extLst>
              <a:ext uri="{FF2B5EF4-FFF2-40B4-BE49-F238E27FC236}">
                <a16:creationId xmlns:a16="http://schemas.microsoft.com/office/drawing/2014/main" id="{C44FB74C-4765-4D22-88B5-DA093350A795}"/>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5363" name="Rectangle 622">
            <a:extLst>
              <a:ext uri="{FF2B5EF4-FFF2-40B4-BE49-F238E27FC236}">
                <a16:creationId xmlns:a16="http://schemas.microsoft.com/office/drawing/2014/main" id="{2238C773-67F6-49F2-AEB7-821607D8B7B1}"/>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5364" name="Rectangle 653">
            <a:extLst>
              <a:ext uri="{FF2B5EF4-FFF2-40B4-BE49-F238E27FC236}">
                <a16:creationId xmlns:a16="http://schemas.microsoft.com/office/drawing/2014/main" id="{F6E06E9B-D6CB-4A23-A967-E17A1FD5626D}"/>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8359" name="Text Box 951">
            <a:extLst>
              <a:ext uri="{FF2B5EF4-FFF2-40B4-BE49-F238E27FC236}">
                <a16:creationId xmlns:a16="http://schemas.microsoft.com/office/drawing/2014/main" id="{D134A02F-8C97-4697-8ED0-3BB18F0E1794}"/>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2" name="ZoneTexte 1">
            <a:extLst>
              <a:ext uri="{FF2B5EF4-FFF2-40B4-BE49-F238E27FC236}">
                <a16:creationId xmlns:a16="http://schemas.microsoft.com/office/drawing/2014/main" id="{AF170D1E-8310-4523-85D8-3482A70AFF51}"/>
              </a:ext>
            </a:extLst>
          </p:cNvPr>
          <p:cNvSpPr txBox="1">
            <a:spLocks noChangeArrowheads="1"/>
          </p:cNvSpPr>
          <p:nvPr/>
        </p:nvSpPr>
        <p:spPr bwMode="auto">
          <a:xfrm>
            <a:off x="1295400" y="1617663"/>
            <a:ext cx="7612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1800" dirty="0"/>
              <a:t>il est utilisé pour décrire le </a:t>
            </a:r>
            <a:r>
              <a:rPr lang="fr-FR" altLang="fr-FR" sz="1800" b="1" dirty="0">
                <a:solidFill>
                  <a:srgbClr val="FF0000"/>
                </a:solidFill>
              </a:rPr>
              <a:t>comportement</a:t>
            </a:r>
            <a:r>
              <a:rPr lang="fr-FR" altLang="fr-FR" sz="1800" b="1" dirty="0"/>
              <a:t> </a:t>
            </a:r>
            <a:r>
              <a:rPr lang="fr-FR" altLang="fr-FR" sz="1800" dirty="0"/>
              <a:t>d’une machine d’état</a:t>
            </a:r>
          </a:p>
        </p:txBody>
      </p:sp>
      <p:pic>
        <p:nvPicPr>
          <p:cNvPr id="53250" name="Picture 2">
            <a:extLst>
              <a:ext uri="{FF2B5EF4-FFF2-40B4-BE49-F238E27FC236}">
                <a16:creationId xmlns:a16="http://schemas.microsoft.com/office/drawing/2014/main" id="{FAEE56D4-D1FF-4843-B3BD-839C9D907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188" y="2454275"/>
            <a:ext cx="6992937"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a:extLst>
              <a:ext uri="{FF2B5EF4-FFF2-40B4-BE49-F238E27FC236}">
                <a16:creationId xmlns:a16="http://schemas.microsoft.com/office/drawing/2014/main" id="{A9289D7D-4DA4-4DD2-A14C-51F8AC318A7B}"/>
              </a:ext>
            </a:extLst>
          </p:cNvPr>
          <p:cNvSpPr txBox="1">
            <a:spLocks noChangeArrowheads="1"/>
          </p:cNvSpPr>
          <p:nvPr/>
        </p:nvSpPr>
        <p:spPr bwMode="auto">
          <a:xfrm>
            <a:off x="1176337" y="985826"/>
            <a:ext cx="5872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2000" b="1" dirty="0">
                <a:latin typeface="Comic Sans MS" panose="030F0702030302020204" pitchFamily="66" charset="0"/>
              </a:rPr>
              <a:t>3.1) </a:t>
            </a:r>
            <a:r>
              <a:rPr lang="fr-FR" sz="2000" b="1" u="sng" dirty="0">
                <a:latin typeface="Comic Sans MS" panose="030F0702030302020204" pitchFamily="66" charset="0"/>
              </a:rPr>
              <a:t>Présentation et formalisme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6" presetClass="entr" presetSubtype="37" fill="hold" nodeType="afterEffect">
                                  <p:stCondLst>
                                    <p:cond delay="0"/>
                                  </p:stCondLst>
                                  <p:childTnLst>
                                    <p:set>
                                      <p:cBhvr>
                                        <p:cTn id="10" dur="1" fill="hold">
                                          <p:stCondLst>
                                            <p:cond delay="0"/>
                                          </p:stCondLst>
                                        </p:cTn>
                                        <p:tgtEl>
                                          <p:spTgt spid="53250"/>
                                        </p:tgtEl>
                                        <p:attrNameLst>
                                          <p:attrName>style.visibility</p:attrName>
                                        </p:attrNameLst>
                                      </p:cBhvr>
                                      <p:to>
                                        <p:strVal val="visible"/>
                                      </p:to>
                                    </p:set>
                                    <p:animEffect transition="in" filter="barn(outVertical)">
                                      <p:cBhvr>
                                        <p:cTn id="11"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a:extLst>
              <a:ext uri="{FF2B5EF4-FFF2-40B4-BE49-F238E27FC236}">
                <a16:creationId xmlns:a16="http://schemas.microsoft.com/office/drawing/2014/main" id="{C896F625-5EB2-41A7-8DB3-4A100CCC9B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188" y="2819400"/>
            <a:ext cx="6992937"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620">
            <a:extLst>
              <a:ext uri="{FF2B5EF4-FFF2-40B4-BE49-F238E27FC236}">
                <a16:creationId xmlns:a16="http://schemas.microsoft.com/office/drawing/2014/main" id="{FBF2AD99-CC26-47C1-8852-F29CD78FCECF}"/>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6388" name="Rectangle 622">
            <a:extLst>
              <a:ext uri="{FF2B5EF4-FFF2-40B4-BE49-F238E27FC236}">
                <a16:creationId xmlns:a16="http://schemas.microsoft.com/office/drawing/2014/main" id="{F314EB06-A2D2-47DE-8E42-7160F5E7A43C}"/>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6389" name="Rectangle 653">
            <a:extLst>
              <a:ext uri="{FF2B5EF4-FFF2-40B4-BE49-F238E27FC236}">
                <a16:creationId xmlns:a16="http://schemas.microsoft.com/office/drawing/2014/main" id="{FC0A3418-521F-48E7-A763-47182F4817C5}"/>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6390" name="ZoneTexte 4">
            <a:extLst>
              <a:ext uri="{FF2B5EF4-FFF2-40B4-BE49-F238E27FC236}">
                <a16:creationId xmlns:a16="http://schemas.microsoft.com/office/drawing/2014/main" id="{87E5F6C5-9CCA-4DEB-9BFD-553473060902}"/>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3.2) </a:t>
            </a:r>
            <a:r>
              <a:rPr lang="fr-FR" sz="1800" b="1" u="sng" dirty="0" err="1">
                <a:latin typeface="Comic Sans MS" panose="030F0702030302020204" pitchFamily="66" charset="0"/>
              </a:rPr>
              <a:t>Régle</a:t>
            </a:r>
            <a:r>
              <a:rPr lang="fr-FR" sz="1800" b="1" u="sng" dirty="0">
                <a:latin typeface="Comic Sans MS" panose="030F0702030302020204" pitchFamily="66" charset="0"/>
              </a:rPr>
              <a:t> d’évolution</a:t>
            </a:r>
          </a:p>
        </p:txBody>
      </p:sp>
      <p:sp>
        <p:nvSpPr>
          <p:cNvPr id="2" name="ZoneTexte 1">
            <a:extLst>
              <a:ext uri="{FF2B5EF4-FFF2-40B4-BE49-F238E27FC236}">
                <a16:creationId xmlns:a16="http://schemas.microsoft.com/office/drawing/2014/main" id="{7F92C0C0-BC9F-45BE-978E-836F9E067138}"/>
              </a:ext>
            </a:extLst>
          </p:cNvPr>
          <p:cNvSpPr txBox="1">
            <a:spLocks noChangeArrowheads="1"/>
          </p:cNvSpPr>
          <p:nvPr/>
        </p:nvSpPr>
        <p:spPr bwMode="auto">
          <a:xfrm>
            <a:off x="1295400" y="1617663"/>
            <a:ext cx="76120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dirty="0"/>
              <a:t>Lorsqu’une </a:t>
            </a:r>
            <a:r>
              <a:rPr lang="fr-FR" altLang="fr-FR" sz="1800" b="1" dirty="0"/>
              <a:t>transition est active </a:t>
            </a:r>
            <a:r>
              <a:rPr lang="fr-FR" altLang="fr-FR" sz="1800" dirty="0"/>
              <a:t>(c’est-à-dire lorsque son état source est actif) et </a:t>
            </a:r>
            <a:r>
              <a:rPr lang="fr-FR" altLang="fr-FR" sz="1800" b="1" dirty="0"/>
              <a:t>franchissable</a:t>
            </a:r>
            <a:r>
              <a:rPr lang="fr-FR" altLang="fr-FR" sz="1800" dirty="0"/>
              <a:t> (son évènement et sa condition de garde sont vrais), alors « instantanément » l’état source est inactivé, éventuellement l’effet de la transition est effectué, et l’état destination est activé.</a:t>
            </a:r>
          </a:p>
        </p:txBody>
      </p:sp>
      <p:sp>
        <p:nvSpPr>
          <p:cNvPr id="9" name="Text Box 951">
            <a:extLst>
              <a:ext uri="{FF2B5EF4-FFF2-40B4-BE49-F238E27FC236}">
                <a16:creationId xmlns:a16="http://schemas.microsoft.com/office/drawing/2014/main" id="{59B4A09F-C8AB-417C-87D3-C280834EF676}"/>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20">
            <a:extLst>
              <a:ext uri="{FF2B5EF4-FFF2-40B4-BE49-F238E27FC236}">
                <a16:creationId xmlns:a16="http://schemas.microsoft.com/office/drawing/2014/main" id="{C0F46374-3F16-4934-A0DA-1F5DB02E8649}"/>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7411" name="Rectangle 622">
            <a:extLst>
              <a:ext uri="{FF2B5EF4-FFF2-40B4-BE49-F238E27FC236}">
                <a16:creationId xmlns:a16="http://schemas.microsoft.com/office/drawing/2014/main" id="{AED501F1-8240-4026-813C-AEF5D88FCFB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7412" name="Rectangle 653">
            <a:extLst>
              <a:ext uri="{FF2B5EF4-FFF2-40B4-BE49-F238E27FC236}">
                <a16:creationId xmlns:a16="http://schemas.microsoft.com/office/drawing/2014/main" id="{F9519C7C-33B0-4265-B914-FF6E8F83BF87}"/>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A1F1DD4E-FE41-4A89-B981-91A45A5B9798}"/>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3.3) </a:t>
            </a:r>
            <a:r>
              <a:rPr lang="fr-FR" sz="1800" b="1" u="sng" dirty="0">
                <a:latin typeface="Comic Sans MS" panose="030F0702030302020204" pitchFamily="66" charset="0"/>
              </a:rPr>
              <a:t>Transition</a:t>
            </a:r>
          </a:p>
        </p:txBody>
      </p:sp>
      <p:sp>
        <p:nvSpPr>
          <p:cNvPr id="2" name="ZoneTexte 1">
            <a:extLst>
              <a:ext uri="{FF2B5EF4-FFF2-40B4-BE49-F238E27FC236}">
                <a16:creationId xmlns:a16="http://schemas.microsoft.com/office/drawing/2014/main" id="{0EDB5E80-EBFF-4B5D-B205-322F538661DF}"/>
              </a:ext>
            </a:extLst>
          </p:cNvPr>
          <p:cNvSpPr txBox="1">
            <a:spLocks noChangeArrowheads="1"/>
          </p:cNvSpPr>
          <p:nvPr/>
        </p:nvSpPr>
        <p:spPr bwMode="auto">
          <a:xfrm>
            <a:off x="1303338" y="1363663"/>
            <a:ext cx="761206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1800" dirty="0"/>
              <a:t>A une transition</a:t>
            </a:r>
            <a:r>
              <a:rPr lang="fr-FR" altLang="fr-FR" sz="1800" b="1" dirty="0"/>
              <a:t> </a:t>
            </a:r>
            <a:r>
              <a:rPr lang="fr-FR" altLang="fr-FR" sz="1800" dirty="0"/>
              <a:t>peuvent être associés :</a:t>
            </a:r>
          </a:p>
          <a:p>
            <a:pPr algn="ctr" eaLnBrk="1" hangingPunct="1">
              <a:spcBef>
                <a:spcPct val="50000"/>
              </a:spcBef>
            </a:pPr>
            <a:r>
              <a:rPr lang="fr-FR" altLang="fr-FR" sz="1800" dirty="0"/>
              <a:t>un évènement, et/ou une condition de garde, et/ou un effet (une action).</a:t>
            </a:r>
          </a:p>
        </p:txBody>
      </p:sp>
      <p:sp>
        <p:nvSpPr>
          <p:cNvPr id="3" name="ZoneTexte 2">
            <a:extLst>
              <a:ext uri="{FF2B5EF4-FFF2-40B4-BE49-F238E27FC236}">
                <a16:creationId xmlns:a16="http://schemas.microsoft.com/office/drawing/2014/main" id="{D2F303D1-FC29-4BE9-BA54-A4AA48E4A9D9}"/>
              </a:ext>
            </a:extLst>
          </p:cNvPr>
          <p:cNvSpPr txBox="1">
            <a:spLocks noChangeArrowheads="1"/>
          </p:cNvSpPr>
          <p:nvPr/>
        </p:nvSpPr>
        <p:spPr bwMode="auto">
          <a:xfrm>
            <a:off x="1303338" y="4087813"/>
            <a:ext cx="732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dirty="0"/>
              <a:t>Il existe </a:t>
            </a:r>
            <a:r>
              <a:rPr lang="fr-FR" altLang="fr-FR" sz="1800" b="1" u="sng" dirty="0"/>
              <a:t>4 types d’évènement</a:t>
            </a:r>
            <a:r>
              <a:rPr lang="fr-FR" altLang="fr-FR" sz="1800" dirty="0"/>
              <a:t> (instantanés) :</a:t>
            </a:r>
            <a:endParaRPr lang="fr-FR" altLang="fr-FR" sz="1800" dirty="0">
              <a:solidFill>
                <a:srgbClr val="FF0000"/>
              </a:solidFill>
            </a:endParaRPr>
          </a:p>
        </p:txBody>
      </p:sp>
      <p:grpSp>
        <p:nvGrpSpPr>
          <p:cNvPr id="4" name="Group 2">
            <a:extLst>
              <a:ext uri="{FF2B5EF4-FFF2-40B4-BE49-F238E27FC236}">
                <a16:creationId xmlns:a16="http://schemas.microsoft.com/office/drawing/2014/main" id="{66680FA5-BFBB-468C-BC62-6073574E26F5}"/>
              </a:ext>
            </a:extLst>
          </p:cNvPr>
          <p:cNvGrpSpPr>
            <a:grpSpLocks/>
          </p:cNvGrpSpPr>
          <p:nvPr/>
        </p:nvGrpSpPr>
        <p:grpSpPr bwMode="auto">
          <a:xfrm>
            <a:off x="2862263" y="2070100"/>
            <a:ext cx="4216400" cy="1825625"/>
            <a:chOff x="6266" y="13141"/>
            <a:chExt cx="4836" cy="1623"/>
          </a:xfrm>
        </p:grpSpPr>
        <p:pic>
          <p:nvPicPr>
            <p:cNvPr id="17429" name="Picture 3">
              <a:extLst>
                <a:ext uri="{FF2B5EF4-FFF2-40B4-BE49-F238E27FC236}">
                  <a16:creationId xmlns:a16="http://schemas.microsoft.com/office/drawing/2014/main" id="{AC11F84C-064A-48C0-8A6E-2BF13409E3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6" y="13695"/>
              <a:ext cx="4426" cy="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30" name="AutoShape 4">
              <a:extLst>
                <a:ext uri="{FF2B5EF4-FFF2-40B4-BE49-F238E27FC236}">
                  <a16:creationId xmlns:a16="http://schemas.microsoft.com/office/drawing/2014/main" id="{A5D0ADE1-8BA2-4CCE-9516-CF9D48931CCF}"/>
                </a:ext>
              </a:extLst>
            </p:cNvPr>
            <p:cNvCxnSpPr>
              <a:cxnSpLocks noChangeShapeType="1"/>
            </p:cNvCxnSpPr>
            <p:nvPr/>
          </p:nvCxnSpPr>
          <p:spPr bwMode="auto">
            <a:xfrm>
              <a:off x="6266" y="13141"/>
              <a:ext cx="2379"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7431" name="AutoShape 5">
              <a:extLst>
                <a:ext uri="{FF2B5EF4-FFF2-40B4-BE49-F238E27FC236}">
                  <a16:creationId xmlns:a16="http://schemas.microsoft.com/office/drawing/2014/main" id="{4B531DC9-23BF-4A84-A2B8-6038DC0F02D4}"/>
                </a:ext>
              </a:extLst>
            </p:cNvPr>
            <p:cNvCxnSpPr>
              <a:cxnSpLocks noChangeShapeType="1"/>
            </p:cNvCxnSpPr>
            <p:nvPr/>
          </p:nvCxnSpPr>
          <p:spPr bwMode="auto">
            <a:xfrm>
              <a:off x="8645" y="13141"/>
              <a:ext cx="1224"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7432" name="AutoShape 6">
              <a:extLst>
                <a:ext uri="{FF2B5EF4-FFF2-40B4-BE49-F238E27FC236}">
                  <a16:creationId xmlns:a16="http://schemas.microsoft.com/office/drawing/2014/main" id="{A84754CF-6008-4DC8-AEC2-2D75E5C4E458}"/>
                </a:ext>
              </a:extLst>
            </p:cNvPr>
            <p:cNvCxnSpPr>
              <a:cxnSpLocks noChangeShapeType="1"/>
            </p:cNvCxnSpPr>
            <p:nvPr/>
          </p:nvCxnSpPr>
          <p:spPr bwMode="auto">
            <a:xfrm>
              <a:off x="10791" y="13141"/>
              <a:ext cx="63"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pic>
        <p:nvPicPr>
          <p:cNvPr id="54279" name="Picture 7">
            <a:extLst>
              <a:ext uri="{FF2B5EF4-FFF2-40B4-BE49-F238E27FC236}">
                <a16:creationId xmlns:a16="http://schemas.microsoft.com/office/drawing/2014/main" id="{1DC5F1E5-7AA7-4504-A8CF-E0C46C52FB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5163" y="4692650"/>
            <a:ext cx="5273675"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498191FB-6374-489E-B9C4-97F93DE9DD79}"/>
              </a:ext>
            </a:extLst>
          </p:cNvPr>
          <p:cNvSpPr txBox="1">
            <a:spLocks noChangeArrowheads="1"/>
          </p:cNvSpPr>
          <p:nvPr/>
        </p:nvSpPr>
        <p:spPr bwMode="auto">
          <a:xfrm>
            <a:off x="7078663" y="4692650"/>
            <a:ext cx="1430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2000" b="1">
                <a:solidFill>
                  <a:srgbClr val="FF0000"/>
                </a:solidFill>
              </a:rPr>
              <a:t>Le message</a:t>
            </a:r>
          </a:p>
        </p:txBody>
      </p:sp>
      <p:sp>
        <p:nvSpPr>
          <p:cNvPr id="25" name="ZoneTexte 24">
            <a:extLst>
              <a:ext uri="{FF2B5EF4-FFF2-40B4-BE49-F238E27FC236}">
                <a16:creationId xmlns:a16="http://schemas.microsoft.com/office/drawing/2014/main" id="{FE506C28-62B2-4F49-87C4-1A4A12604342}"/>
              </a:ext>
            </a:extLst>
          </p:cNvPr>
          <p:cNvSpPr txBox="1">
            <a:spLocks noChangeArrowheads="1"/>
          </p:cNvSpPr>
          <p:nvPr/>
        </p:nvSpPr>
        <p:spPr bwMode="auto">
          <a:xfrm>
            <a:off x="7570788" y="4759325"/>
            <a:ext cx="10144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2000" b="1">
                <a:solidFill>
                  <a:srgbClr val="FF0000"/>
                </a:solidFill>
              </a:rPr>
              <a:t>L’appel</a:t>
            </a:r>
          </a:p>
        </p:txBody>
      </p:sp>
      <p:sp>
        <p:nvSpPr>
          <p:cNvPr id="26" name="ZoneTexte 25">
            <a:extLst>
              <a:ext uri="{FF2B5EF4-FFF2-40B4-BE49-F238E27FC236}">
                <a16:creationId xmlns:a16="http://schemas.microsoft.com/office/drawing/2014/main" id="{6A43E65B-425F-4152-A275-7D32B73A9D95}"/>
              </a:ext>
            </a:extLst>
          </p:cNvPr>
          <p:cNvSpPr txBox="1">
            <a:spLocks noChangeArrowheads="1"/>
          </p:cNvSpPr>
          <p:nvPr/>
        </p:nvSpPr>
        <p:spPr bwMode="auto">
          <a:xfrm>
            <a:off x="7148513" y="4711700"/>
            <a:ext cx="18589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2000" b="1">
                <a:solidFill>
                  <a:srgbClr val="FF0000"/>
                </a:solidFill>
              </a:rPr>
              <a:t>Le changement</a:t>
            </a:r>
          </a:p>
        </p:txBody>
      </p:sp>
      <p:pic>
        <p:nvPicPr>
          <p:cNvPr id="54280" name="Picture 8">
            <a:extLst>
              <a:ext uri="{FF2B5EF4-FFF2-40B4-BE49-F238E27FC236}">
                <a16:creationId xmlns:a16="http://schemas.microsoft.com/office/drawing/2014/main" id="{F95425DE-239E-4FFA-88CB-AE8E576872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1025" y="4829175"/>
            <a:ext cx="53705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9">
            <a:extLst>
              <a:ext uri="{FF2B5EF4-FFF2-40B4-BE49-F238E27FC236}">
                <a16:creationId xmlns:a16="http://schemas.microsoft.com/office/drawing/2014/main" id="{913E523F-61FD-4EBF-AA33-63652C9962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8625" y="4757738"/>
            <a:ext cx="549275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2" name="Picture 10">
            <a:extLst>
              <a:ext uri="{FF2B5EF4-FFF2-40B4-BE49-F238E27FC236}">
                <a16:creationId xmlns:a16="http://schemas.microsoft.com/office/drawing/2014/main" id="{B0DE0862-E4BA-41A1-B0D0-3198E76DF3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5950" y="4656138"/>
            <a:ext cx="5116513"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ZoneTexte 26">
            <a:extLst>
              <a:ext uri="{FF2B5EF4-FFF2-40B4-BE49-F238E27FC236}">
                <a16:creationId xmlns:a16="http://schemas.microsoft.com/office/drawing/2014/main" id="{832B0F23-D000-45C8-964D-DBA34E046365}"/>
              </a:ext>
            </a:extLst>
          </p:cNvPr>
          <p:cNvSpPr txBox="1">
            <a:spLocks noChangeArrowheads="1"/>
          </p:cNvSpPr>
          <p:nvPr/>
        </p:nvSpPr>
        <p:spPr bwMode="auto">
          <a:xfrm>
            <a:off x="6391275" y="4729163"/>
            <a:ext cx="2624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2000" b="1">
                <a:solidFill>
                  <a:srgbClr val="FF0000"/>
                </a:solidFill>
              </a:rPr>
              <a:t>L’évènement temporel</a:t>
            </a:r>
          </a:p>
        </p:txBody>
      </p:sp>
      <p:sp>
        <p:nvSpPr>
          <p:cNvPr id="31" name="Ellipse 30">
            <a:extLst>
              <a:ext uri="{FF2B5EF4-FFF2-40B4-BE49-F238E27FC236}">
                <a16:creationId xmlns:a16="http://schemas.microsoft.com/office/drawing/2014/main" id="{37F39525-FE18-4310-802E-5FF2BCEDE359}"/>
              </a:ext>
            </a:extLst>
          </p:cNvPr>
          <p:cNvSpPr>
            <a:spLocks noChangeArrowheads="1"/>
          </p:cNvSpPr>
          <p:nvPr/>
        </p:nvSpPr>
        <p:spPr bwMode="auto">
          <a:xfrm>
            <a:off x="4478338" y="2582863"/>
            <a:ext cx="974725" cy="5334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9" name="Text Box 951">
            <a:extLst>
              <a:ext uri="{FF2B5EF4-FFF2-40B4-BE49-F238E27FC236}">
                <a16:creationId xmlns:a16="http://schemas.microsoft.com/office/drawing/2014/main" id="{550D035C-5658-4320-AED0-F74807CAB561}"/>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par>
                                <p:cTn id="24" presetID="16" presetClass="entr" presetSubtype="37" fill="hold" nodeType="withEffect">
                                  <p:stCondLst>
                                    <p:cond delay="0"/>
                                  </p:stCondLst>
                                  <p:childTnLst>
                                    <p:set>
                                      <p:cBhvr>
                                        <p:cTn id="25" dur="1" fill="hold">
                                          <p:stCondLst>
                                            <p:cond delay="0"/>
                                          </p:stCondLst>
                                        </p:cTn>
                                        <p:tgtEl>
                                          <p:spTgt spid="54279"/>
                                        </p:tgtEl>
                                        <p:attrNameLst>
                                          <p:attrName>style.visibility</p:attrName>
                                        </p:attrNameLst>
                                      </p:cBhvr>
                                      <p:to>
                                        <p:strVal val="visible"/>
                                      </p:to>
                                    </p:set>
                                    <p:animEffect transition="in" filter="barn(outVertical)">
                                      <p:cBhvr>
                                        <p:cTn id="26" dur="500"/>
                                        <p:tgtEl>
                                          <p:spTgt spid="54279"/>
                                        </p:tgtEl>
                                      </p:cBhvr>
                                    </p:animEffect>
                                  </p:childTnLst>
                                  <p:subTnLst>
                                    <p:set>
                                      <p:cBhvr override="childStyle">
                                        <p:cTn dur="1" fill="hold" display="0" masterRel="nextClick" afterEffect="1"/>
                                        <p:tgtEl>
                                          <p:spTgt spid="54279"/>
                                        </p:tgtEl>
                                        <p:attrNameLst>
                                          <p:attrName>style.visibility</p:attrName>
                                        </p:attrNameLst>
                                      </p:cBhvr>
                                      <p:to>
                                        <p:strVal val="hidden"/>
                                      </p:to>
                                    </p:set>
                                  </p:subTnLst>
                                </p:cTn>
                              </p:par>
                              <p:par>
                                <p:cTn id="27" presetID="2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0" fill="hold" nodeType="clickPar">
                      <p:stCondLst>
                        <p:cond delay="indefinite"/>
                      </p:stCondLst>
                      <p:childTnLst>
                        <p:par>
                          <p:cTn id="31" fill="hold" nodeType="withGroup">
                            <p:stCondLst>
                              <p:cond delay="0"/>
                            </p:stCondLst>
                            <p:childTnLst>
                              <p:par>
                                <p:cTn id="32" presetID="16" presetClass="entr" presetSubtype="37" fill="hold" nodeType="clickEffect">
                                  <p:stCondLst>
                                    <p:cond delay="0"/>
                                  </p:stCondLst>
                                  <p:childTnLst>
                                    <p:set>
                                      <p:cBhvr>
                                        <p:cTn id="33" dur="1" fill="hold">
                                          <p:stCondLst>
                                            <p:cond delay="0"/>
                                          </p:stCondLst>
                                        </p:cTn>
                                        <p:tgtEl>
                                          <p:spTgt spid="54280"/>
                                        </p:tgtEl>
                                        <p:attrNameLst>
                                          <p:attrName>style.visibility</p:attrName>
                                        </p:attrNameLst>
                                      </p:cBhvr>
                                      <p:to>
                                        <p:strVal val="visible"/>
                                      </p:to>
                                    </p:set>
                                    <p:animEffect transition="in" filter="barn(outVertical)">
                                      <p:cBhvr>
                                        <p:cTn id="34" dur="500"/>
                                        <p:tgtEl>
                                          <p:spTgt spid="54280"/>
                                        </p:tgtEl>
                                      </p:cBhvr>
                                    </p:animEffect>
                                  </p:childTnLst>
                                  <p:subTnLst>
                                    <p:set>
                                      <p:cBhvr override="childStyle">
                                        <p:cTn dur="1" fill="hold" display="0" masterRel="nextClick" afterEffect="1"/>
                                        <p:tgtEl>
                                          <p:spTgt spid="54280"/>
                                        </p:tgtEl>
                                        <p:attrNameLst>
                                          <p:attrName>style.visibility</p:attrName>
                                        </p:attrNameLst>
                                      </p:cBhvr>
                                      <p:to>
                                        <p:strVal val="hidden"/>
                                      </p:to>
                                    </p:set>
                                  </p:subTnLst>
                                </p:cTn>
                              </p:par>
                              <p:par>
                                <p:cTn id="35" presetID="2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nodeType="clickEffect">
                                  <p:stCondLst>
                                    <p:cond delay="0"/>
                                  </p:stCondLst>
                                  <p:childTnLst>
                                    <p:set>
                                      <p:cBhvr>
                                        <p:cTn id="41" dur="1" fill="hold">
                                          <p:stCondLst>
                                            <p:cond delay="0"/>
                                          </p:stCondLst>
                                        </p:cTn>
                                        <p:tgtEl>
                                          <p:spTgt spid="54281"/>
                                        </p:tgtEl>
                                        <p:attrNameLst>
                                          <p:attrName>style.visibility</p:attrName>
                                        </p:attrNameLst>
                                      </p:cBhvr>
                                      <p:to>
                                        <p:strVal val="visible"/>
                                      </p:to>
                                    </p:set>
                                    <p:animEffect transition="in" filter="barn(outVertical)">
                                      <p:cBhvr>
                                        <p:cTn id="42" dur="500"/>
                                        <p:tgtEl>
                                          <p:spTgt spid="54281"/>
                                        </p:tgtEl>
                                      </p:cBhvr>
                                    </p:animEffect>
                                  </p:childTnLst>
                                  <p:subTnLst>
                                    <p:set>
                                      <p:cBhvr override="childStyle">
                                        <p:cTn dur="1" fill="hold" display="0" masterRel="nextClick" afterEffect="1"/>
                                        <p:tgtEl>
                                          <p:spTgt spid="54281"/>
                                        </p:tgtEl>
                                        <p:attrNameLst>
                                          <p:attrName>style.visibility</p:attrName>
                                        </p:attrNameLst>
                                      </p:cBhvr>
                                      <p:to>
                                        <p:strVal val="hidden"/>
                                      </p:to>
                                    </p:set>
                                  </p:subTnLst>
                                </p:cTn>
                              </p:par>
                              <p:par>
                                <p:cTn id="43" presetID="2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46" fill="hold" nodeType="clickPar">
                      <p:stCondLst>
                        <p:cond delay="indefinite"/>
                      </p:stCondLst>
                      <p:childTnLst>
                        <p:par>
                          <p:cTn id="47" fill="hold" nodeType="withGroup">
                            <p:stCondLst>
                              <p:cond delay="0"/>
                            </p:stCondLst>
                            <p:childTnLst>
                              <p:par>
                                <p:cTn id="48" presetID="16" presetClass="entr" presetSubtype="37" fill="hold" nodeType="clickEffect">
                                  <p:stCondLst>
                                    <p:cond delay="0"/>
                                  </p:stCondLst>
                                  <p:childTnLst>
                                    <p:set>
                                      <p:cBhvr>
                                        <p:cTn id="49" dur="1" fill="hold">
                                          <p:stCondLst>
                                            <p:cond delay="0"/>
                                          </p:stCondLst>
                                        </p:cTn>
                                        <p:tgtEl>
                                          <p:spTgt spid="54282"/>
                                        </p:tgtEl>
                                        <p:attrNameLst>
                                          <p:attrName>style.visibility</p:attrName>
                                        </p:attrNameLst>
                                      </p:cBhvr>
                                      <p:to>
                                        <p:strVal val="visible"/>
                                      </p:to>
                                    </p:set>
                                    <p:animEffect transition="in" filter="barn(outVertical)">
                                      <p:cBhvr>
                                        <p:cTn id="50" dur="500"/>
                                        <p:tgtEl>
                                          <p:spTgt spid="54282"/>
                                        </p:tgtEl>
                                      </p:cBhvr>
                                    </p:animEffect>
                                  </p:childTnLst>
                                  <p:subTnLst>
                                    <p:set>
                                      <p:cBhvr override="childStyle">
                                        <p:cTn dur="1" fill="hold" display="0" masterRel="nextClick" afterEffect="1"/>
                                        <p:tgtEl>
                                          <p:spTgt spid="54282"/>
                                        </p:tgtEl>
                                        <p:attrNameLst>
                                          <p:attrName>style.visibility</p:attrName>
                                        </p:attrNameLst>
                                      </p:cBhvr>
                                      <p:to>
                                        <p:strVal val="hidden"/>
                                      </p:to>
                                    </p:set>
                                  </p:subTnLst>
                                </p:cTn>
                              </p:par>
                              <p:par>
                                <p:cTn id="51" presetID="22" presetClass="entr" presetSubtype="8"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13" grpId="0"/>
      <p:bldP spid="25" grpId="0"/>
      <p:bldP spid="26" grpId="0"/>
      <p:bldP spid="27" grpId="0"/>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20">
            <a:extLst>
              <a:ext uri="{FF2B5EF4-FFF2-40B4-BE49-F238E27FC236}">
                <a16:creationId xmlns:a16="http://schemas.microsoft.com/office/drawing/2014/main" id="{F4300235-0CCA-49DF-B8F2-4CB9252976B2}"/>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8435" name="Rectangle 622">
            <a:extLst>
              <a:ext uri="{FF2B5EF4-FFF2-40B4-BE49-F238E27FC236}">
                <a16:creationId xmlns:a16="http://schemas.microsoft.com/office/drawing/2014/main" id="{9C5CB03F-FD20-4742-B305-78BEECD3D09B}"/>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8436" name="Rectangle 653">
            <a:extLst>
              <a:ext uri="{FF2B5EF4-FFF2-40B4-BE49-F238E27FC236}">
                <a16:creationId xmlns:a16="http://schemas.microsoft.com/office/drawing/2014/main" id="{D5E31916-C3AD-4842-B8FD-059BC3FF04E8}"/>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 name="ZoneTexte 1">
            <a:extLst>
              <a:ext uri="{FF2B5EF4-FFF2-40B4-BE49-F238E27FC236}">
                <a16:creationId xmlns:a16="http://schemas.microsoft.com/office/drawing/2014/main" id="{AE066A6E-8B43-49C9-B21C-593B86FB7069}"/>
              </a:ext>
            </a:extLst>
          </p:cNvPr>
          <p:cNvSpPr txBox="1">
            <a:spLocks noChangeArrowheads="1"/>
          </p:cNvSpPr>
          <p:nvPr/>
        </p:nvSpPr>
        <p:spPr bwMode="auto">
          <a:xfrm>
            <a:off x="1303338" y="1323975"/>
            <a:ext cx="7612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1800" dirty="0"/>
              <a:t>Condition de garde liée à l’activation ou non d’un autre état</a:t>
            </a:r>
          </a:p>
        </p:txBody>
      </p:sp>
      <p:pic>
        <p:nvPicPr>
          <p:cNvPr id="44034" name="Picture 2">
            <a:extLst>
              <a:ext uri="{FF2B5EF4-FFF2-40B4-BE49-F238E27FC236}">
                <a16:creationId xmlns:a16="http://schemas.microsoft.com/office/drawing/2014/main" id="{21D752B6-0A45-4E80-8371-5D07D40CBB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39888"/>
            <a:ext cx="7810500" cy="430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Ellipse 28">
            <a:extLst>
              <a:ext uri="{FF2B5EF4-FFF2-40B4-BE49-F238E27FC236}">
                <a16:creationId xmlns:a16="http://schemas.microsoft.com/office/drawing/2014/main" id="{81C8EE19-D2A6-4D95-8FB3-1BA254686BBF}"/>
              </a:ext>
            </a:extLst>
          </p:cNvPr>
          <p:cNvSpPr>
            <a:spLocks noChangeArrowheads="1"/>
          </p:cNvSpPr>
          <p:nvPr/>
        </p:nvSpPr>
        <p:spPr bwMode="auto">
          <a:xfrm>
            <a:off x="6375400" y="3240088"/>
            <a:ext cx="835025" cy="300037"/>
          </a:xfrm>
          <a:prstGeom prst="ellipse">
            <a:avLst/>
          </a:prstGeom>
          <a:noFill/>
          <a:ln w="31750" algn="ctr">
            <a:solidFill>
              <a:srgbClr val="FC3F0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30" name="Rectangle à coins arrondis 29">
            <a:extLst>
              <a:ext uri="{FF2B5EF4-FFF2-40B4-BE49-F238E27FC236}">
                <a16:creationId xmlns:a16="http://schemas.microsoft.com/office/drawing/2014/main" id="{CBF342E1-F1B5-40B4-B1BB-4C5327D0D162}"/>
              </a:ext>
            </a:extLst>
          </p:cNvPr>
          <p:cNvSpPr>
            <a:spLocks noChangeArrowheads="1"/>
          </p:cNvSpPr>
          <p:nvPr/>
        </p:nvSpPr>
        <p:spPr bwMode="auto">
          <a:xfrm>
            <a:off x="3448050" y="3246438"/>
            <a:ext cx="803275" cy="419100"/>
          </a:xfrm>
          <a:prstGeom prst="roundRect">
            <a:avLst>
              <a:gd name="adj" fmla="val 23940"/>
            </a:avLst>
          </a:prstGeom>
          <a:noFill/>
          <a:ln w="31750" algn="ctr">
            <a:solidFill>
              <a:srgbClr val="FC3F0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1" name="Text Box 951">
            <a:extLst>
              <a:ext uri="{FF2B5EF4-FFF2-40B4-BE49-F238E27FC236}">
                <a16:creationId xmlns:a16="http://schemas.microsoft.com/office/drawing/2014/main" id="{566DB55A-9DA7-4674-8ED1-43A730BCFD97}"/>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2" name="ZoneTexte 11">
            <a:extLst>
              <a:ext uri="{FF2B5EF4-FFF2-40B4-BE49-F238E27FC236}">
                <a16:creationId xmlns:a16="http://schemas.microsoft.com/office/drawing/2014/main" id="{8A9A9AC4-99EE-497F-9B34-B5C1B610210B}"/>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3.3) </a:t>
            </a:r>
            <a:r>
              <a:rPr lang="fr-FR" sz="1800" b="1" u="sng" dirty="0">
                <a:latin typeface="Comic Sans MS" panose="030F0702030302020204" pitchFamily="66" charset="0"/>
              </a:rPr>
              <a:t>Transition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4403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animBg="1"/>
      <p:bldP spid="3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20">
            <a:extLst>
              <a:ext uri="{FF2B5EF4-FFF2-40B4-BE49-F238E27FC236}">
                <a16:creationId xmlns:a16="http://schemas.microsoft.com/office/drawing/2014/main" id="{9A5041E8-01E9-4CB7-81D3-A00AAF7905BF}"/>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9459" name="Rectangle 622">
            <a:extLst>
              <a:ext uri="{FF2B5EF4-FFF2-40B4-BE49-F238E27FC236}">
                <a16:creationId xmlns:a16="http://schemas.microsoft.com/office/drawing/2014/main" id="{8F1914C6-6F12-488E-A3A4-496112B9278E}"/>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9460" name="Rectangle 653">
            <a:extLst>
              <a:ext uri="{FF2B5EF4-FFF2-40B4-BE49-F238E27FC236}">
                <a16:creationId xmlns:a16="http://schemas.microsoft.com/office/drawing/2014/main" id="{A3C4D039-869A-4A8B-8CE0-217CDE285856}"/>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9462" name="ZoneTexte 1">
            <a:extLst>
              <a:ext uri="{FF2B5EF4-FFF2-40B4-BE49-F238E27FC236}">
                <a16:creationId xmlns:a16="http://schemas.microsoft.com/office/drawing/2014/main" id="{FDE79C59-7068-41E1-976C-F7DB3D0805AD}"/>
              </a:ext>
            </a:extLst>
          </p:cNvPr>
          <p:cNvSpPr txBox="1">
            <a:spLocks noChangeArrowheads="1"/>
          </p:cNvSpPr>
          <p:nvPr/>
        </p:nvSpPr>
        <p:spPr bwMode="auto">
          <a:xfrm>
            <a:off x="1303338" y="1363663"/>
            <a:ext cx="761206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1800" dirty="0"/>
              <a:t>A une transition</a:t>
            </a:r>
            <a:r>
              <a:rPr lang="fr-FR" altLang="fr-FR" sz="1800" b="1" dirty="0"/>
              <a:t> </a:t>
            </a:r>
            <a:r>
              <a:rPr lang="fr-FR" altLang="fr-FR" sz="1800" dirty="0"/>
              <a:t>peuvent être associés :</a:t>
            </a:r>
          </a:p>
          <a:p>
            <a:pPr algn="ctr" eaLnBrk="1" hangingPunct="1">
              <a:spcBef>
                <a:spcPct val="50000"/>
              </a:spcBef>
            </a:pPr>
            <a:r>
              <a:rPr lang="fr-FR" altLang="fr-FR" sz="1800" dirty="0"/>
              <a:t>un évènement, et/ou </a:t>
            </a:r>
            <a:r>
              <a:rPr lang="fr-FR" altLang="fr-FR" sz="1800" b="1" dirty="0">
                <a:solidFill>
                  <a:srgbClr val="FF0000"/>
                </a:solidFill>
              </a:rPr>
              <a:t>une condition de garde</a:t>
            </a:r>
            <a:r>
              <a:rPr lang="fr-FR" altLang="fr-FR" sz="1800" dirty="0"/>
              <a:t>, et/ou un effet (une action).</a:t>
            </a:r>
          </a:p>
        </p:txBody>
      </p:sp>
      <p:sp>
        <p:nvSpPr>
          <p:cNvPr id="3" name="ZoneTexte 2">
            <a:extLst>
              <a:ext uri="{FF2B5EF4-FFF2-40B4-BE49-F238E27FC236}">
                <a16:creationId xmlns:a16="http://schemas.microsoft.com/office/drawing/2014/main" id="{18AD8E29-D698-4923-9F69-256404D2E2CB}"/>
              </a:ext>
            </a:extLst>
          </p:cNvPr>
          <p:cNvSpPr txBox="1">
            <a:spLocks noChangeArrowheads="1"/>
          </p:cNvSpPr>
          <p:nvPr/>
        </p:nvSpPr>
        <p:spPr bwMode="auto">
          <a:xfrm>
            <a:off x="1303338" y="4087813"/>
            <a:ext cx="732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dirty="0"/>
              <a:t>La condition de garde </a:t>
            </a:r>
            <a:r>
              <a:rPr lang="fr-FR" altLang="fr-FR" sz="1800" dirty="0"/>
              <a:t>:</a:t>
            </a:r>
            <a:endParaRPr lang="fr-FR" altLang="fr-FR" sz="1800" dirty="0">
              <a:solidFill>
                <a:srgbClr val="FF0000"/>
              </a:solidFill>
            </a:endParaRPr>
          </a:p>
        </p:txBody>
      </p:sp>
      <p:grpSp>
        <p:nvGrpSpPr>
          <p:cNvPr id="19464" name="Group 2">
            <a:extLst>
              <a:ext uri="{FF2B5EF4-FFF2-40B4-BE49-F238E27FC236}">
                <a16:creationId xmlns:a16="http://schemas.microsoft.com/office/drawing/2014/main" id="{D549465C-26CE-4924-A15A-43A2782A4824}"/>
              </a:ext>
            </a:extLst>
          </p:cNvPr>
          <p:cNvGrpSpPr>
            <a:grpSpLocks/>
          </p:cNvGrpSpPr>
          <p:nvPr/>
        </p:nvGrpSpPr>
        <p:grpSpPr bwMode="auto">
          <a:xfrm>
            <a:off x="2862263" y="2070100"/>
            <a:ext cx="4216400" cy="1825625"/>
            <a:chOff x="6266" y="13141"/>
            <a:chExt cx="4836" cy="1623"/>
          </a:xfrm>
        </p:grpSpPr>
        <p:pic>
          <p:nvPicPr>
            <p:cNvPr id="19468" name="Picture 3">
              <a:extLst>
                <a:ext uri="{FF2B5EF4-FFF2-40B4-BE49-F238E27FC236}">
                  <a16:creationId xmlns:a16="http://schemas.microsoft.com/office/drawing/2014/main" id="{E64C0E35-A8B5-4CB6-AECA-1F29C10A6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6" y="13695"/>
              <a:ext cx="4426" cy="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469" name="AutoShape 4">
              <a:extLst>
                <a:ext uri="{FF2B5EF4-FFF2-40B4-BE49-F238E27FC236}">
                  <a16:creationId xmlns:a16="http://schemas.microsoft.com/office/drawing/2014/main" id="{287445C8-E420-4731-9830-DF2E7B9D588A}"/>
                </a:ext>
              </a:extLst>
            </p:cNvPr>
            <p:cNvCxnSpPr>
              <a:cxnSpLocks noChangeShapeType="1"/>
            </p:cNvCxnSpPr>
            <p:nvPr/>
          </p:nvCxnSpPr>
          <p:spPr bwMode="auto">
            <a:xfrm>
              <a:off x="6266" y="13141"/>
              <a:ext cx="2379"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9470" name="AutoShape 5">
              <a:extLst>
                <a:ext uri="{FF2B5EF4-FFF2-40B4-BE49-F238E27FC236}">
                  <a16:creationId xmlns:a16="http://schemas.microsoft.com/office/drawing/2014/main" id="{F95318C6-4610-459D-A7AB-F045A52EAA40}"/>
                </a:ext>
              </a:extLst>
            </p:cNvPr>
            <p:cNvCxnSpPr>
              <a:cxnSpLocks noChangeShapeType="1"/>
            </p:cNvCxnSpPr>
            <p:nvPr/>
          </p:nvCxnSpPr>
          <p:spPr bwMode="auto">
            <a:xfrm>
              <a:off x="8645" y="13141"/>
              <a:ext cx="1224"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9471" name="AutoShape 6">
              <a:extLst>
                <a:ext uri="{FF2B5EF4-FFF2-40B4-BE49-F238E27FC236}">
                  <a16:creationId xmlns:a16="http://schemas.microsoft.com/office/drawing/2014/main" id="{DAFD8FFD-A89C-4936-AC04-178EFA95EC0D}"/>
                </a:ext>
              </a:extLst>
            </p:cNvPr>
            <p:cNvCxnSpPr>
              <a:cxnSpLocks noChangeShapeType="1"/>
            </p:cNvCxnSpPr>
            <p:nvPr/>
          </p:nvCxnSpPr>
          <p:spPr bwMode="auto">
            <a:xfrm>
              <a:off x="10791" y="13141"/>
              <a:ext cx="63"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sp>
        <p:nvSpPr>
          <p:cNvPr id="6" name="ZoneTexte 5">
            <a:extLst>
              <a:ext uri="{FF2B5EF4-FFF2-40B4-BE49-F238E27FC236}">
                <a16:creationId xmlns:a16="http://schemas.microsoft.com/office/drawing/2014/main" id="{906F6A1D-0416-4E42-BC55-45988810ADE1}"/>
              </a:ext>
            </a:extLst>
          </p:cNvPr>
          <p:cNvSpPr txBox="1"/>
          <p:nvPr/>
        </p:nvSpPr>
        <p:spPr>
          <a:xfrm>
            <a:off x="1430338" y="4560888"/>
            <a:ext cx="7391400" cy="1892300"/>
          </a:xfrm>
          <a:prstGeom prst="rect">
            <a:avLst/>
          </a:prstGeom>
          <a:noFill/>
        </p:spPr>
        <p:txBody>
          <a:bodyPr>
            <a:spAutoFit/>
          </a:bodyPr>
          <a:lstStyle/>
          <a:p>
            <a:pPr marL="285750" indent="-285750">
              <a:spcBef>
                <a:spcPct val="50000"/>
              </a:spcBef>
              <a:buFont typeface="Wingdings" panose="05000000000000000000" pitchFamily="2" charset="2"/>
              <a:buChar char="q"/>
              <a:defRPr/>
            </a:pPr>
            <a:r>
              <a:rPr lang="fr-FR" sz="1800" dirty="0"/>
              <a:t>La condition de garde est une </a:t>
            </a:r>
            <a:r>
              <a:rPr lang="fr-FR" sz="1800" b="1" dirty="0">
                <a:solidFill>
                  <a:srgbClr val="FF0000"/>
                </a:solidFill>
              </a:rPr>
              <a:t>expression booléenne </a:t>
            </a:r>
            <a:r>
              <a:rPr lang="fr-FR" sz="1800" dirty="0"/>
              <a:t>(ou fonction logique) faisant intervenir des entrées et / ou des variables internes.</a:t>
            </a:r>
          </a:p>
          <a:p>
            <a:pPr marL="285750" indent="-285750">
              <a:spcBef>
                <a:spcPct val="50000"/>
              </a:spcBef>
              <a:buFont typeface="Wingdings" panose="05000000000000000000" pitchFamily="2" charset="2"/>
              <a:buChar char="q"/>
              <a:defRPr/>
            </a:pPr>
            <a:r>
              <a:rPr lang="fr-FR" sz="1800" dirty="0"/>
              <a:t> Elle autorise le </a:t>
            </a:r>
            <a:r>
              <a:rPr lang="fr-FR" sz="1800" b="1" dirty="0">
                <a:solidFill>
                  <a:srgbClr val="FF0000"/>
                </a:solidFill>
              </a:rPr>
              <a:t>passage d’un état à un autre</a:t>
            </a:r>
            <a:r>
              <a:rPr lang="fr-FR" sz="1800" dirty="0"/>
              <a:t>.</a:t>
            </a:r>
          </a:p>
          <a:p>
            <a:pPr marL="285750" indent="-285750">
              <a:spcBef>
                <a:spcPct val="50000"/>
              </a:spcBef>
              <a:buFont typeface="Wingdings" panose="05000000000000000000" pitchFamily="2" charset="2"/>
              <a:buChar char="q"/>
              <a:defRPr/>
            </a:pPr>
            <a:r>
              <a:rPr lang="fr-FR" sz="1800" dirty="0"/>
              <a:t>Il est possible d’utiliser les notations non booléennes</a:t>
            </a:r>
          </a:p>
          <a:p>
            <a:pPr>
              <a:spcBef>
                <a:spcPct val="50000"/>
              </a:spcBef>
              <a:tabLst>
                <a:tab pos="271463" algn="l"/>
              </a:tabLst>
              <a:defRPr/>
            </a:pPr>
            <a:r>
              <a:rPr lang="fr-FR" sz="1800" dirty="0"/>
              <a:t>	de front montant (↑) et front descendant (↓).</a:t>
            </a:r>
          </a:p>
        </p:txBody>
      </p:sp>
      <p:sp>
        <p:nvSpPr>
          <p:cNvPr id="24" name="Ellipse 23">
            <a:extLst>
              <a:ext uri="{FF2B5EF4-FFF2-40B4-BE49-F238E27FC236}">
                <a16:creationId xmlns:a16="http://schemas.microsoft.com/office/drawing/2014/main" id="{85F92784-0EED-4CDF-BA74-1BDA77F5CD03}"/>
              </a:ext>
            </a:extLst>
          </p:cNvPr>
          <p:cNvSpPr>
            <a:spLocks noChangeArrowheads="1"/>
          </p:cNvSpPr>
          <p:nvPr/>
        </p:nvSpPr>
        <p:spPr bwMode="auto">
          <a:xfrm>
            <a:off x="5183188" y="2573338"/>
            <a:ext cx="1565275" cy="5334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6" name="Text Box 951">
            <a:extLst>
              <a:ext uri="{FF2B5EF4-FFF2-40B4-BE49-F238E27FC236}">
                <a16:creationId xmlns:a16="http://schemas.microsoft.com/office/drawing/2014/main" id="{615CC835-DA43-458F-93FB-F839FDABDB49}"/>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7" name="ZoneTexte 16">
            <a:extLst>
              <a:ext uri="{FF2B5EF4-FFF2-40B4-BE49-F238E27FC236}">
                <a16:creationId xmlns:a16="http://schemas.microsoft.com/office/drawing/2014/main" id="{1B9F7EF5-B222-4CF3-831A-4B6551B0AAE9}"/>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3.3) </a:t>
            </a:r>
            <a:r>
              <a:rPr lang="fr-FR" sz="1800" b="1" u="sng" dirty="0">
                <a:latin typeface="Comic Sans MS" panose="030F0702030302020204" pitchFamily="66" charset="0"/>
              </a:rPr>
              <a:t>Transition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par>
                          <p:cTn id="15" fill="hold" nodeType="afterGroup">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24"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20">
            <a:extLst>
              <a:ext uri="{FF2B5EF4-FFF2-40B4-BE49-F238E27FC236}">
                <a16:creationId xmlns:a16="http://schemas.microsoft.com/office/drawing/2014/main" id="{A740582C-F407-48FA-B60C-51B87D410A2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0483" name="Rectangle 622">
            <a:extLst>
              <a:ext uri="{FF2B5EF4-FFF2-40B4-BE49-F238E27FC236}">
                <a16:creationId xmlns:a16="http://schemas.microsoft.com/office/drawing/2014/main" id="{5D1BE406-39A7-490C-9F55-32CA44F5830A}"/>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0484" name="Rectangle 653">
            <a:extLst>
              <a:ext uri="{FF2B5EF4-FFF2-40B4-BE49-F238E27FC236}">
                <a16:creationId xmlns:a16="http://schemas.microsoft.com/office/drawing/2014/main" id="{D1FF4E68-CFA4-47FB-B273-D3A6710A82E3}"/>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0486" name="ZoneTexte 1">
            <a:extLst>
              <a:ext uri="{FF2B5EF4-FFF2-40B4-BE49-F238E27FC236}">
                <a16:creationId xmlns:a16="http://schemas.microsoft.com/office/drawing/2014/main" id="{B4B82E6D-4649-4C01-8F14-92A7F4EEA3BA}"/>
              </a:ext>
            </a:extLst>
          </p:cNvPr>
          <p:cNvSpPr txBox="1">
            <a:spLocks noChangeArrowheads="1"/>
          </p:cNvSpPr>
          <p:nvPr/>
        </p:nvSpPr>
        <p:spPr bwMode="auto">
          <a:xfrm>
            <a:off x="1303338" y="1363663"/>
            <a:ext cx="761206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altLang="fr-FR" sz="1800" dirty="0"/>
              <a:t>A une transition</a:t>
            </a:r>
            <a:r>
              <a:rPr lang="fr-FR" altLang="fr-FR" sz="1800" b="1" dirty="0"/>
              <a:t> </a:t>
            </a:r>
            <a:r>
              <a:rPr lang="fr-FR" altLang="fr-FR" sz="1800" dirty="0"/>
              <a:t>peuvent être associés :</a:t>
            </a:r>
          </a:p>
          <a:p>
            <a:pPr algn="ctr" eaLnBrk="1" hangingPunct="1">
              <a:spcBef>
                <a:spcPct val="50000"/>
              </a:spcBef>
            </a:pPr>
            <a:r>
              <a:rPr lang="fr-FR" altLang="fr-FR" sz="1800" dirty="0"/>
              <a:t>un évènement, et/ou une condition de garde, et/ou </a:t>
            </a:r>
            <a:r>
              <a:rPr lang="fr-FR" altLang="fr-FR" sz="1800" b="1" dirty="0">
                <a:solidFill>
                  <a:srgbClr val="FF0000"/>
                </a:solidFill>
              </a:rPr>
              <a:t>un effet (une action).</a:t>
            </a:r>
          </a:p>
        </p:txBody>
      </p:sp>
      <p:sp>
        <p:nvSpPr>
          <p:cNvPr id="3" name="ZoneTexte 2">
            <a:extLst>
              <a:ext uri="{FF2B5EF4-FFF2-40B4-BE49-F238E27FC236}">
                <a16:creationId xmlns:a16="http://schemas.microsoft.com/office/drawing/2014/main" id="{F1F91848-FB2F-4EC1-9FC6-EA7A45276511}"/>
              </a:ext>
            </a:extLst>
          </p:cNvPr>
          <p:cNvSpPr txBox="1">
            <a:spLocks noChangeArrowheads="1"/>
          </p:cNvSpPr>
          <p:nvPr/>
        </p:nvSpPr>
        <p:spPr bwMode="auto">
          <a:xfrm>
            <a:off x="1303338" y="4087813"/>
            <a:ext cx="732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dirty="0"/>
              <a:t>L’effet </a:t>
            </a:r>
            <a:r>
              <a:rPr lang="fr-FR" altLang="fr-FR" sz="1800" dirty="0"/>
              <a:t>:</a:t>
            </a:r>
            <a:endParaRPr lang="fr-FR" altLang="fr-FR" sz="1800" dirty="0">
              <a:solidFill>
                <a:srgbClr val="FF0000"/>
              </a:solidFill>
            </a:endParaRPr>
          </a:p>
        </p:txBody>
      </p:sp>
      <p:grpSp>
        <p:nvGrpSpPr>
          <p:cNvPr id="20488" name="Group 2">
            <a:extLst>
              <a:ext uri="{FF2B5EF4-FFF2-40B4-BE49-F238E27FC236}">
                <a16:creationId xmlns:a16="http://schemas.microsoft.com/office/drawing/2014/main" id="{DC9E8206-236B-4918-8D78-CB0A6DF6926D}"/>
              </a:ext>
            </a:extLst>
          </p:cNvPr>
          <p:cNvGrpSpPr>
            <a:grpSpLocks/>
          </p:cNvGrpSpPr>
          <p:nvPr/>
        </p:nvGrpSpPr>
        <p:grpSpPr bwMode="auto">
          <a:xfrm>
            <a:off x="2862263" y="2070100"/>
            <a:ext cx="4216400" cy="1825625"/>
            <a:chOff x="6266" y="13141"/>
            <a:chExt cx="4836" cy="1623"/>
          </a:xfrm>
        </p:grpSpPr>
        <p:pic>
          <p:nvPicPr>
            <p:cNvPr id="20492" name="Picture 3">
              <a:extLst>
                <a:ext uri="{FF2B5EF4-FFF2-40B4-BE49-F238E27FC236}">
                  <a16:creationId xmlns:a16="http://schemas.microsoft.com/office/drawing/2014/main" id="{01D4C880-72E0-41B0-B2C2-2CE13FD9BC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6" y="13695"/>
              <a:ext cx="4426" cy="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493" name="AutoShape 4">
              <a:extLst>
                <a:ext uri="{FF2B5EF4-FFF2-40B4-BE49-F238E27FC236}">
                  <a16:creationId xmlns:a16="http://schemas.microsoft.com/office/drawing/2014/main" id="{7756B53C-06B8-4AED-B6A9-67F2FF156D84}"/>
                </a:ext>
              </a:extLst>
            </p:cNvPr>
            <p:cNvCxnSpPr>
              <a:cxnSpLocks noChangeShapeType="1"/>
            </p:cNvCxnSpPr>
            <p:nvPr/>
          </p:nvCxnSpPr>
          <p:spPr bwMode="auto">
            <a:xfrm>
              <a:off x="6266" y="13141"/>
              <a:ext cx="2379"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0494" name="AutoShape 5">
              <a:extLst>
                <a:ext uri="{FF2B5EF4-FFF2-40B4-BE49-F238E27FC236}">
                  <a16:creationId xmlns:a16="http://schemas.microsoft.com/office/drawing/2014/main" id="{600C3041-BFF1-4B5A-B3B5-2EAF827010F8}"/>
                </a:ext>
              </a:extLst>
            </p:cNvPr>
            <p:cNvCxnSpPr>
              <a:cxnSpLocks noChangeShapeType="1"/>
            </p:cNvCxnSpPr>
            <p:nvPr/>
          </p:nvCxnSpPr>
          <p:spPr bwMode="auto">
            <a:xfrm>
              <a:off x="8645" y="13141"/>
              <a:ext cx="1224"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0495" name="AutoShape 6">
              <a:extLst>
                <a:ext uri="{FF2B5EF4-FFF2-40B4-BE49-F238E27FC236}">
                  <a16:creationId xmlns:a16="http://schemas.microsoft.com/office/drawing/2014/main" id="{EABDA77E-0152-41EE-B7AB-4E071D16EE79}"/>
                </a:ext>
              </a:extLst>
            </p:cNvPr>
            <p:cNvCxnSpPr>
              <a:cxnSpLocks noChangeShapeType="1"/>
            </p:cNvCxnSpPr>
            <p:nvPr/>
          </p:nvCxnSpPr>
          <p:spPr bwMode="auto">
            <a:xfrm>
              <a:off x="10791" y="13141"/>
              <a:ext cx="63"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sp>
        <p:nvSpPr>
          <p:cNvPr id="6" name="ZoneTexte 5">
            <a:extLst>
              <a:ext uri="{FF2B5EF4-FFF2-40B4-BE49-F238E27FC236}">
                <a16:creationId xmlns:a16="http://schemas.microsoft.com/office/drawing/2014/main" id="{B0A68B85-CA0E-4BB7-A1CA-F900AAFC1A57}"/>
              </a:ext>
            </a:extLst>
          </p:cNvPr>
          <p:cNvSpPr txBox="1"/>
          <p:nvPr/>
        </p:nvSpPr>
        <p:spPr>
          <a:xfrm>
            <a:off x="1312863" y="4552950"/>
            <a:ext cx="7712075" cy="1754188"/>
          </a:xfrm>
          <a:prstGeom prst="rect">
            <a:avLst/>
          </a:prstGeom>
          <a:noFill/>
        </p:spPr>
        <p:txBody>
          <a:bodyPr>
            <a:spAutoFit/>
          </a:bodyPr>
          <a:lstStyle/>
          <a:p>
            <a:pPr marL="285750" indent="-285750">
              <a:spcBef>
                <a:spcPct val="50000"/>
              </a:spcBef>
              <a:buFont typeface="Wingdings" panose="05000000000000000000" pitchFamily="2" charset="2"/>
              <a:buChar char="q"/>
              <a:defRPr/>
            </a:pPr>
            <a:r>
              <a:rPr lang="fr-FR" sz="1800" dirty="0"/>
              <a:t>L’effet associé à une transition est </a:t>
            </a:r>
            <a:r>
              <a:rPr lang="fr-FR" sz="1800" b="1" dirty="0">
                <a:solidFill>
                  <a:srgbClr val="FF0000"/>
                </a:solidFill>
              </a:rPr>
              <a:t>effectué lorsque la transition est franchie</a:t>
            </a:r>
            <a:r>
              <a:rPr lang="fr-FR" sz="1800" dirty="0"/>
              <a:t>, il ne prend pas de temps et ne peut pas être interrompue.</a:t>
            </a:r>
          </a:p>
          <a:p>
            <a:pPr>
              <a:spcBef>
                <a:spcPct val="50000"/>
              </a:spcBef>
              <a:defRPr/>
            </a:pPr>
            <a:r>
              <a:rPr lang="fr-FR" sz="1800" dirty="0"/>
              <a:t> </a:t>
            </a:r>
          </a:p>
          <a:p>
            <a:pPr marL="285750" indent="-285750">
              <a:spcBef>
                <a:spcPct val="50000"/>
              </a:spcBef>
              <a:buFont typeface="Wingdings" panose="05000000000000000000" pitchFamily="2" charset="2"/>
              <a:buChar char="q"/>
              <a:defRPr/>
            </a:pPr>
            <a:r>
              <a:rPr lang="fr-FR" sz="1800" dirty="0"/>
              <a:t>Son exécution peut par exemple provoquer un changement d’état ou l’émission d’un ordre.</a:t>
            </a:r>
          </a:p>
        </p:txBody>
      </p:sp>
      <p:sp>
        <p:nvSpPr>
          <p:cNvPr id="7" name="Ellipse 6">
            <a:extLst>
              <a:ext uri="{FF2B5EF4-FFF2-40B4-BE49-F238E27FC236}">
                <a16:creationId xmlns:a16="http://schemas.microsoft.com/office/drawing/2014/main" id="{F2073BF7-D055-43E4-A656-6DA60BF72076}"/>
              </a:ext>
            </a:extLst>
          </p:cNvPr>
          <p:cNvSpPr>
            <a:spLocks noChangeArrowheads="1"/>
          </p:cNvSpPr>
          <p:nvPr/>
        </p:nvSpPr>
        <p:spPr bwMode="auto">
          <a:xfrm>
            <a:off x="6375400" y="2582863"/>
            <a:ext cx="973138" cy="5334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6" name="Text Box 951">
            <a:extLst>
              <a:ext uri="{FF2B5EF4-FFF2-40B4-BE49-F238E27FC236}">
                <a16:creationId xmlns:a16="http://schemas.microsoft.com/office/drawing/2014/main" id="{A662ADB0-83FE-46DB-BF90-1965BB909A3F}"/>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7" name="ZoneTexte 16">
            <a:extLst>
              <a:ext uri="{FF2B5EF4-FFF2-40B4-BE49-F238E27FC236}">
                <a16:creationId xmlns:a16="http://schemas.microsoft.com/office/drawing/2014/main" id="{18A7A092-0C91-41EA-A6FB-1F09B6AE4E51}"/>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3.3) </a:t>
            </a:r>
            <a:r>
              <a:rPr lang="fr-FR" sz="1800" b="1" u="sng" dirty="0">
                <a:latin typeface="Comic Sans MS" panose="030F0702030302020204" pitchFamily="66" charset="0"/>
              </a:rPr>
              <a:t>Transition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nodeType="afterGroup">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20">
            <a:extLst>
              <a:ext uri="{FF2B5EF4-FFF2-40B4-BE49-F238E27FC236}">
                <a16:creationId xmlns:a16="http://schemas.microsoft.com/office/drawing/2014/main" id="{A740582C-F407-48FA-B60C-51B87D410A2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0483" name="Rectangle 622">
            <a:extLst>
              <a:ext uri="{FF2B5EF4-FFF2-40B4-BE49-F238E27FC236}">
                <a16:creationId xmlns:a16="http://schemas.microsoft.com/office/drawing/2014/main" id="{5D1BE406-39A7-490C-9F55-32CA44F5830A}"/>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0484" name="Rectangle 653">
            <a:extLst>
              <a:ext uri="{FF2B5EF4-FFF2-40B4-BE49-F238E27FC236}">
                <a16:creationId xmlns:a16="http://schemas.microsoft.com/office/drawing/2014/main" id="{D1FF4E68-CFA4-47FB-B273-D3A6710A82E3}"/>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3" name="ZoneTexte 2">
            <a:extLst>
              <a:ext uri="{FF2B5EF4-FFF2-40B4-BE49-F238E27FC236}">
                <a16:creationId xmlns:a16="http://schemas.microsoft.com/office/drawing/2014/main" id="{F1F91848-FB2F-4EC1-9FC6-EA7A45276511}"/>
              </a:ext>
            </a:extLst>
          </p:cNvPr>
          <p:cNvSpPr txBox="1">
            <a:spLocks noChangeArrowheads="1"/>
          </p:cNvSpPr>
          <p:nvPr/>
        </p:nvSpPr>
        <p:spPr bwMode="auto">
          <a:xfrm>
            <a:off x="1303338" y="1544638"/>
            <a:ext cx="732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dirty="0"/>
              <a:t>Transition réflective </a:t>
            </a:r>
            <a:r>
              <a:rPr lang="fr-FR" altLang="fr-FR" sz="1800" dirty="0"/>
              <a:t>:</a:t>
            </a:r>
            <a:endParaRPr lang="fr-FR" altLang="fr-FR" sz="1800" dirty="0">
              <a:solidFill>
                <a:srgbClr val="FF0000"/>
              </a:solidFill>
            </a:endParaRPr>
          </a:p>
        </p:txBody>
      </p:sp>
      <p:sp>
        <p:nvSpPr>
          <p:cNvPr id="6" name="ZoneTexte 5">
            <a:extLst>
              <a:ext uri="{FF2B5EF4-FFF2-40B4-BE49-F238E27FC236}">
                <a16:creationId xmlns:a16="http://schemas.microsoft.com/office/drawing/2014/main" id="{B0A68B85-CA0E-4BB7-A1CA-F900AAFC1A57}"/>
              </a:ext>
            </a:extLst>
          </p:cNvPr>
          <p:cNvSpPr txBox="1"/>
          <p:nvPr/>
        </p:nvSpPr>
        <p:spPr>
          <a:xfrm>
            <a:off x="1312863" y="1938337"/>
            <a:ext cx="7712075" cy="646331"/>
          </a:xfrm>
          <a:prstGeom prst="rect">
            <a:avLst/>
          </a:prstGeom>
          <a:noFill/>
        </p:spPr>
        <p:txBody>
          <a:bodyPr>
            <a:spAutoFit/>
          </a:bodyPr>
          <a:lstStyle/>
          <a:p>
            <a:pPr marL="285750" indent="-285750">
              <a:spcBef>
                <a:spcPct val="50000"/>
              </a:spcBef>
              <a:buFont typeface="Wingdings" panose="05000000000000000000" pitchFamily="2" charset="2"/>
              <a:buChar char="q"/>
              <a:defRPr/>
            </a:pPr>
            <a:r>
              <a:rPr lang="fr-FR" sz="1800" dirty="0"/>
              <a:t>Une transition réflexive entraîne une sortie d’état puis un retour dans ce même état. </a:t>
            </a:r>
          </a:p>
        </p:txBody>
      </p:sp>
      <p:sp>
        <p:nvSpPr>
          <p:cNvPr id="16" name="Text Box 951">
            <a:extLst>
              <a:ext uri="{FF2B5EF4-FFF2-40B4-BE49-F238E27FC236}">
                <a16:creationId xmlns:a16="http://schemas.microsoft.com/office/drawing/2014/main" id="{A662ADB0-83FE-46DB-BF90-1965BB909A3F}"/>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7" name="ZoneTexte 16">
            <a:extLst>
              <a:ext uri="{FF2B5EF4-FFF2-40B4-BE49-F238E27FC236}">
                <a16:creationId xmlns:a16="http://schemas.microsoft.com/office/drawing/2014/main" id="{18A7A092-0C91-41EA-A6FB-1F09B6AE4E51}"/>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3.3) </a:t>
            </a:r>
            <a:r>
              <a:rPr lang="fr-FR" sz="1800" b="1" u="sng" dirty="0">
                <a:latin typeface="Comic Sans MS" panose="030F0702030302020204" pitchFamily="66" charset="0"/>
              </a:rPr>
              <a:t>Transition</a:t>
            </a:r>
          </a:p>
        </p:txBody>
      </p:sp>
      <p:pic>
        <p:nvPicPr>
          <p:cNvPr id="18" name="Image 17">
            <a:extLst>
              <a:ext uri="{FF2B5EF4-FFF2-40B4-BE49-F238E27FC236}">
                <a16:creationId xmlns:a16="http://schemas.microsoft.com/office/drawing/2014/main" id="{7F71D0DA-57E1-464F-85AF-AF9CEFD95E0C}"/>
              </a:ext>
            </a:extLst>
          </p:cNvPr>
          <p:cNvPicPr/>
          <p:nvPr/>
        </p:nvPicPr>
        <p:blipFill>
          <a:blip r:embed="rId3"/>
          <a:srcRect/>
          <a:stretch>
            <a:fillRect/>
          </a:stretch>
        </p:blipFill>
        <p:spPr bwMode="auto">
          <a:xfrm>
            <a:off x="2020411" y="2716430"/>
            <a:ext cx="5306377" cy="2046606"/>
          </a:xfrm>
          <a:prstGeom prst="rect">
            <a:avLst/>
          </a:prstGeom>
          <a:noFill/>
          <a:ln w="9525">
            <a:noFill/>
            <a:miter lim="800000"/>
            <a:headEnd/>
            <a:tailEnd/>
          </a:ln>
        </p:spPr>
      </p:pic>
    </p:spTree>
    <p:extLst>
      <p:ext uri="{BB962C8B-B14F-4D97-AF65-F5344CB8AC3E}">
        <p14:creationId xmlns:p14="http://schemas.microsoft.com/office/powerpoint/2010/main" val="41733797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20">
            <a:extLst>
              <a:ext uri="{FF2B5EF4-FFF2-40B4-BE49-F238E27FC236}">
                <a16:creationId xmlns:a16="http://schemas.microsoft.com/office/drawing/2014/main" id="{A740582C-F407-48FA-B60C-51B87D410A2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0483" name="Rectangle 622">
            <a:extLst>
              <a:ext uri="{FF2B5EF4-FFF2-40B4-BE49-F238E27FC236}">
                <a16:creationId xmlns:a16="http://schemas.microsoft.com/office/drawing/2014/main" id="{5D1BE406-39A7-490C-9F55-32CA44F5830A}"/>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0484" name="Rectangle 653">
            <a:extLst>
              <a:ext uri="{FF2B5EF4-FFF2-40B4-BE49-F238E27FC236}">
                <a16:creationId xmlns:a16="http://schemas.microsoft.com/office/drawing/2014/main" id="{D1FF4E68-CFA4-47FB-B273-D3A6710A82E3}"/>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3" name="ZoneTexte 2">
            <a:extLst>
              <a:ext uri="{FF2B5EF4-FFF2-40B4-BE49-F238E27FC236}">
                <a16:creationId xmlns:a16="http://schemas.microsoft.com/office/drawing/2014/main" id="{F1F91848-FB2F-4EC1-9FC6-EA7A45276511}"/>
              </a:ext>
            </a:extLst>
          </p:cNvPr>
          <p:cNvSpPr txBox="1">
            <a:spLocks noChangeArrowheads="1"/>
          </p:cNvSpPr>
          <p:nvPr/>
        </p:nvSpPr>
        <p:spPr bwMode="auto">
          <a:xfrm>
            <a:off x="1303338" y="1544638"/>
            <a:ext cx="732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sz="1800" b="1" u="sng" dirty="0"/>
              <a:t>Transitions conditionnelles </a:t>
            </a:r>
            <a:r>
              <a:rPr lang="fr-FR" altLang="fr-FR" sz="1800" u="sng" dirty="0"/>
              <a:t>:</a:t>
            </a:r>
            <a:endParaRPr lang="fr-FR" altLang="fr-FR" sz="1800" u="sng" dirty="0">
              <a:solidFill>
                <a:srgbClr val="FF0000"/>
              </a:solidFill>
            </a:endParaRPr>
          </a:p>
        </p:txBody>
      </p:sp>
      <p:sp>
        <p:nvSpPr>
          <p:cNvPr id="6" name="ZoneTexte 5">
            <a:extLst>
              <a:ext uri="{FF2B5EF4-FFF2-40B4-BE49-F238E27FC236}">
                <a16:creationId xmlns:a16="http://schemas.microsoft.com/office/drawing/2014/main" id="{B0A68B85-CA0E-4BB7-A1CA-F900AAFC1A57}"/>
              </a:ext>
            </a:extLst>
          </p:cNvPr>
          <p:cNvSpPr txBox="1"/>
          <p:nvPr/>
        </p:nvSpPr>
        <p:spPr>
          <a:xfrm>
            <a:off x="1312863" y="1938337"/>
            <a:ext cx="4135437" cy="1477328"/>
          </a:xfrm>
          <a:prstGeom prst="rect">
            <a:avLst/>
          </a:prstGeom>
          <a:noFill/>
        </p:spPr>
        <p:txBody>
          <a:bodyPr wrap="square">
            <a:spAutoFit/>
          </a:bodyPr>
          <a:lstStyle/>
          <a:p>
            <a:r>
              <a:rPr lang="fr-FR" sz="1800" dirty="0"/>
              <a:t>Plusieurs transitions peuvent quitter un même état.</a:t>
            </a:r>
          </a:p>
          <a:p>
            <a:r>
              <a:rPr lang="fr-FR" sz="1800" dirty="0"/>
              <a:t>Une seule d'entre elles doit être déclenchée ; les événements et / ou les conditions de garde doivent donc être </a:t>
            </a:r>
            <a:r>
              <a:rPr lang="fr-FR" sz="1800" b="1" dirty="0"/>
              <a:t>exclusives</a:t>
            </a:r>
            <a:r>
              <a:rPr lang="fr-FR" sz="1800" dirty="0"/>
              <a:t>.</a:t>
            </a:r>
          </a:p>
        </p:txBody>
      </p:sp>
      <p:sp>
        <p:nvSpPr>
          <p:cNvPr id="16" name="Text Box 951">
            <a:extLst>
              <a:ext uri="{FF2B5EF4-FFF2-40B4-BE49-F238E27FC236}">
                <a16:creationId xmlns:a16="http://schemas.microsoft.com/office/drawing/2014/main" id="{A662ADB0-83FE-46DB-BF90-1965BB909A3F}"/>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7" name="ZoneTexte 16">
            <a:extLst>
              <a:ext uri="{FF2B5EF4-FFF2-40B4-BE49-F238E27FC236}">
                <a16:creationId xmlns:a16="http://schemas.microsoft.com/office/drawing/2014/main" id="{18A7A092-0C91-41EA-A6FB-1F09B6AE4E51}"/>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3.3) </a:t>
            </a:r>
            <a:r>
              <a:rPr lang="fr-FR" sz="1800" b="1" u="sng" dirty="0">
                <a:latin typeface="Comic Sans MS" panose="030F0702030302020204" pitchFamily="66" charset="0"/>
              </a:rPr>
              <a:t>Transition</a:t>
            </a:r>
          </a:p>
        </p:txBody>
      </p:sp>
      <p:sp>
        <p:nvSpPr>
          <p:cNvPr id="10" name="ZoneTexte 9">
            <a:extLst>
              <a:ext uri="{FF2B5EF4-FFF2-40B4-BE49-F238E27FC236}">
                <a16:creationId xmlns:a16="http://schemas.microsoft.com/office/drawing/2014/main" id="{26F64E6A-2A34-4541-B691-2A6CA5F613B8}"/>
              </a:ext>
            </a:extLst>
          </p:cNvPr>
          <p:cNvSpPr txBox="1"/>
          <p:nvPr/>
        </p:nvSpPr>
        <p:spPr>
          <a:xfrm>
            <a:off x="1312863" y="4152900"/>
            <a:ext cx="3830637" cy="923330"/>
          </a:xfrm>
          <a:prstGeom prst="rect">
            <a:avLst/>
          </a:prstGeom>
          <a:noFill/>
        </p:spPr>
        <p:txBody>
          <a:bodyPr wrap="square">
            <a:spAutoFit/>
          </a:bodyPr>
          <a:lstStyle/>
          <a:p>
            <a:r>
              <a:rPr lang="fr-FR" sz="1800" dirty="0"/>
              <a:t>Une autre représentation est possible, qui utilise le point de décision (losange de choix).</a:t>
            </a:r>
          </a:p>
        </p:txBody>
      </p:sp>
      <p:sp>
        <p:nvSpPr>
          <p:cNvPr id="11" name="ZoneTexte 10">
            <a:extLst>
              <a:ext uri="{FF2B5EF4-FFF2-40B4-BE49-F238E27FC236}">
                <a16:creationId xmlns:a16="http://schemas.microsoft.com/office/drawing/2014/main" id="{06D4BE94-CE05-443E-9A26-395E5C663C34}"/>
              </a:ext>
            </a:extLst>
          </p:cNvPr>
          <p:cNvSpPr txBox="1"/>
          <p:nvPr/>
        </p:nvSpPr>
        <p:spPr>
          <a:xfrm>
            <a:off x="1303338" y="5487641"/>
            <a:ext cx="7712075" cy="923330"/>
          </a:xfrm>
          <a:prstGeom prst="rect">
            <a:avLst/>
          </a:prstGeom>
          <a:noFill/>
        </p:spPr>
        <p:txBody>
          <a:bodyPr>
            <a:spAutoFit/>
          </a:bodyPr>
          <a:lstStyle/>
          <a:p>
            <a:r>
              <a:rPr lang="fr-FR" sz="1800" dirty="0"/>
              <a:t>Il est possible d’utiliser une condition particulière, notée [</a:t>
            </a:r>
            <a:r>
              <a:rPr lang="fr-FR" sz="1800" b="1" dirty="0" err="1"/>
              <a:t>else</a:t>
            </a:r>
            <a:r>
              <a:rPr lang="fr-FR" sz="1800" dirty="0"/>
              <a:t>], sur un des segments en aval d’un point de décision. Ce segment n’est franchissable que si les conditions des autres segments sont toutes fausses.</a:t>
            </a:r>
          </a:p>
        </p:txBody>
      </p:sp>
      <p:pic>
        <p:nvPicPr>
          <p:cNvPr id="12" name="Image 11">
            <a:extLst>
              <a:ext uri="{FF2B5EF4-FFF2-40B4-BE49-F238E27FC236}">
                <a16:creationId xmlns:a16="http://schemas.microsoft.com/office/drawing/2014/main" id="{630A1DA9-716D-4980-8A7A-1D1BE930E3C9}"/>
              </a:ext>
            </a:extLst>
          </p:cNvPr>
          <p:cNvPicPr/>
          <p:nvPr/>
        </p:nvPicPr>
        <p:blipFill>
          <a:blip r:embed="rId3"/>
          <a:srcRect/>
          <a:stretch>
            <a:fillRect/>
          </a:stretch>
        </p:blipFill>
        <p:spPr bwMode="auto">
          <a:xfrm>
            <a:off x="5448300" y="1810068"/>
            <a:ext cx="3568699" cy="1844355"/>
          </a:xfrm>
          <a:prstGeom prst="rect">
            <a:avLst/>
          </a:prstGeom>
          <a:noFill/>
          <a:ln w="9525">
            <a:noFill/>
            <a:miter lim="800000"/>
            <a:headEnd/>
            <a:tailEnd/>
          </a:ln>
        </p:spPr>
      </p:pic>
      <p:pic>
        <p:nvPicPr>
          <p:cNvPr id="13" name="Image 12">
            <a:extLst>
              <a:ext uri="{FF2B5EF4-FFF2-40B4-BE49-F238E27FC236}">
                <a16:creationId xmlns:a16="http://schemas.microsoft.com/office/drawing/2014/main" id="{8C27D7F8-A3D9-4443-AC6B-A5083E7D5719}"/>
              </a:ext>
            </a:extLst>
          </p:cNvPr>
          <p:cNvPicPr/>
          <p:nvPr/>
        </p:nvPicPr>
        <p:blipFill>
          <a:blip r:embed="rId4"/>
          <a:srcRect/>
          <a:stretch>
            <a:fillRect/>
          </a:stretch>
        </p:blipFill>
        <p:spPr bwMode="auto">
          <a:xfrm>
            <a:off x="5184776" y="3817302"/>
            <a:ext cx="3830637" cy="1496060"/>
          </a:xfrm>
          <a:prstGeom prst="rect">
            <a:avLst/>
          </a:prstGeom>
          <a:noFill/>
          <a:ln w="9525">
            <a:noFill/>
            <a:miter lim="800000"/>
            <a:headEnd/>
            <a:tailEnd/>
          </a:ln>
        </p:spPr>
      </p:pic>
      <p:sp>
        <p:nvSpPr>
          <p:cNvPr id="2" name="ZoneTexte 1">
            <a:extLst>
              <a:ext uri="{FF2B5EF4-FFF2-40B4-BE49-F238E27FC236}">
                <a16:creationId xmlns:a16="http://schemas.microsoft.com/office/drawing/2014/main" id="{DB3D0608-87AA-4063-A645-50697BE81DC6}"/>
              </a:ext>
            </a:extLst>
          </p:cNvPr>
          <p:cNvSpPr txBox="1"/>
          <p:nvPr/>
        </p:nvSpPr>
        <p:spPr>
          <a:xfrm>
            <a:off x="7137400" y="4483100"/>
            <a:ext cx="1262063" cy="369332"/>
          </a:xfrm>
          <a:prstGeom prst="rect">
            <a:avLst/>
          </a:prstGeom>
          <a:solidFill>
            <a:schemeClr val="bg1"/>
          </a:solidFill>
          <a:ln>
            <a:solidFill>
              <a:schemeClr val="bg1"/>
            </a:solidFill>
          </a:ln>
        </p:spPr>
        <p:txBody>
          <a:bodyPr wrap="square" rtlCol="0">
            <a:spAutoFit/>
          </a:bodyPr>
          <a:lstStyle/>
          <a:p>
            <a:r>
              <a:rPr lang="fr-FR" sz="1800" b="1" dirty="0"/>
              <a:t>[</a:t>
            </a:r>
            <a:r>
              <a:rPr lang="fr-FR" sz="1800" b="1" dirty="0" err="1"/>
              <a:t>else</a:t>
            </a:r>
            <a:r>
              <a:rPr lang="fr-FR" sz="1800" b="1" dirty="0"/>
              <a:t>]</a:t>
            </a:r>
          </a:p>
        </p:txBody>
      </p:sp>
    </p:spTree>
    <p:extLst>
      <p:ext uri="{BB962C8B-B14F-4D97-AF65-F5344CB8AC3E}">
        <p14:creationId xmlns:p14="http://schemas.microsoft.com/office/powerpoint/2010/main" val="4245185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7" grpId="0"/>
      <p:bldP spid="10" grpId="0"/>
      <p:bldP spid="11" grpId="0"/>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20">
            <a:extLst>
              <a:ext uri="{FF2B5EF4-FFF2-40B4-BE49-F238E27FC236}">
                <a16:creationId xmlns:a16="http://schemas.microsoft.com/office/drawing/2014/main" id="{B0CABA0F-B85D-42D9-9BD4-7A41BE76A27C}"/>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1507" name="Rectangle 622">
            <a:extLst>
              <a:ext uri="{FF2B5EF4-FFF2-40B4-BE49-F238E27FC236}">
                <a16:creationId xmlns:a16="http://schemas.microsoft.com/office/drawing/2014/main" id="{7F9DE903-8D97-46B6-8E90-6DC3DCC2D1F6}"/>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1508" name="Rectangle 653">
            <a:extLst>
              <a:ext uri="{FF2B5EF4-FFF2-40B4-BE49-F238E27FC236}">
                <a16:creationId xmlns:a16="http://schemas.microsoft.com/office/drawing/2014/main" id="{6767A727-F391-4107-BA54-A632E0EE2FED}"/>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64601373-9DC4-4DE4-9C5A-F3A868885237}"/>
              </a:ext>
            </a:extLst>
          </p:cNvPr>
          <p:cNvSpPr txBox="1">
            <a:spLocks noChangeArrowheads="1"/>
          </p:cNvSpPr>
          <p:nvPr/>
        </p:nvSpPr>
        <p:spPr bwMode="auto">
          <a:xfrm>
            <a:off x="1236663" y="18224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a:t>L’état initial :</a:t>
            </a:r>
            <a:endParaRPr lang="fr-FR" altLang="fr-FR" sz="1800" b="1"/>
          </a:p>
        </p:txBody>
      </p:sp>
      <p:sp>
        <p:nvSpPr>
          <p:cNvPr id="2" name="ZoneTexte 1">
            <a:extLst>
              <a:ext uri="{FF2B5EF4-FFF2-40B4-BE49-F238E27FC236}">
                <a16:creationId xmlns:a16="http://schemas.microsoft.com/office/drawing/2014/main" id="{372D308F-2DE6-4420-B46F-CDA47858FC18}"/>
              </a:ext>
            </a:extLst>
          </p:cNvPr>
          <p:cNvSpPr txBox="1">
            <a:spLocks noChangeArrowheads="1"/>
          </p:cNvSpPr>
          <p:nvPr/>
        </p:nvSpPr>
        <p:spPr bwMode="auto">
          <a:xfrm>
            <a:off x="1344613" y="2586038"/>
            <a:ext cx="5099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a:t>L’état initial correspond à la </a:t>
            </a:r>
            <a:r>
              <a:rPr lang="fr-FR" altLang="fr-FR" b="1">
                <a:solidFill>
                  <a:srgbClr val="FF0000"/>
                </a:solidFill>
              </a:rPr>
              <a:t>création de l’instance </a:t>
            </a:r>
            <a:r>
              <a:rPr lang="fr-FR" altLang="fr-FR"/>
              <a:t>du bloc</a:t>
            </a:r>
          </a:p>
          <a:p>
            <a:pPr eaLnBrk="1" hangingPunct="1">
              <a:spcBef>
                <a:spcPct val="50000"/>
              </a:spcBef>
            </a:pPr>
            <a:r>
              <a:rPr lang="fr-FR" altLang="fr-FR"/>
              <a:t>pour lequel le diagramme d’état est spécifié.</a:t>
            </a:r>
          </a:p>
        </p:txBody>
      </p:sp>
      <p:pic>
        <p:nvPicPr>
          <p:cNvPr id="55299" name="Picture 3">
            <a:extLst>
              <a:ext uri="{FF2B5EF4-FFF2-40B4-BE49-F238E27FC236}">
                <a16:creationId xmlns:a16="http://schemas.microsoft.com/office/drawing/2014/main" id="{97F8B954-7F85-469B-8F88-46F8754D1D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3761"/>
          <a:stretch>
            <a:fillRect/>
          </a:stretch>
        </p:blipFill>
        <p:spPr bwMode="auto">
          <a:xfrm>
            <a:off x="6519863" y="2384425"/>
            <a:ext cx="24923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a:extLst>
              <a:ext uri="{FF2B5EF4-FFF2-40B4-BE49-F238E27FC236}">
                <a16:creationId xmlns:a16="http://schemas.microsoft.com/office/drawing/2014/main" id="{6FA0C7B2-7DF5-4969-A1F4-D3CD9995E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6137"/>
          <a:stretch>
            <a:fillRect/>
          </a:stretch>
        </p:blipFill>
        <p:spPr bwMode="auto">
          <a:xfrm>
            <a:off x="6651625" y="4749800"/>
            <a:ext cx="249237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ZoneTexte 19">
            <a:extLst>
              <a:ext uri="{FF2B5EF4-FFF2-40B4-BE49-F238E27FC236}">
                <a16:creationId xmlns:a16="http://schemas.microsoft.com/office/drawing/2014/main" id="{840069E6-9220-4201-8A4F-A1E838811A8E}"/>
              </a:ext>
            </a:extLst>
          </p:cNvPr>
          <p:cNvSpPr txBox="1">
            <a:spLocks noChangeArrowheads="1"/>
          </p:cNvSpPr>
          <p:nvPr/>
        </p:nvSpPr>
        <p:spPr bwMode="auto">
          <a:xfrm>
            <a:off x="1227138" y="3711575"/>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a:t>L’état final :</a:t>
            </a:r>
            <a:endParaRPr lang="fr-FR" altLang="fr-FR" sz="1800" b="1"/>
          </a:p>
        </p:txBody>
      </p:sp>
      <p:sp>
        <p:nvSpPr>
          <p:cNvPr id="21" name="ZoneTexte 20">
            <a:extLst>
              <a:ext uri="{FF2B5EF4-FFF2-40B4-BE49-F238E27FC236}">
                <a16:creationId xmlns:a16="http://schemas.microsoft.com/office/drawing/2014/main" id="{62A44D4C-462D-4535-9C87-42591EA9DEE5}"/>
              </a:ext>
            </a:extLst>
          </p:cNvPr>
          <p:cNvSpPr txBox="1">
            <a:spLocks noChangeArrowheads="1"/>
          </p:cNvSpPr>
          <p:nvPr/>
        </p:nvSpPr>
        <p:spPr bwMode="auto">
          <a:xfrm>
            <a:off x="1335088" y="4475163"/>
            <a:ext cx="50990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a:t>L’état final correspond à la </a:t>
            </a:r>
            <a:r>
              <a:rPr lang="fr-FR" altLang="fr-FR" b="1">
                <a:solidFill>
                  <a:srgbClr val="FF0000"/>
                </a:solidFill>
              </a:rPr>
              <a:t>destruction de cette instance </a:t>
            </a:r>
            <a:r>
              <a:rPr lang="fr-FR" altLang="fr-FR"/>
              <a:t>de bloc.</a:t>
            </a:r>
          </a:p>
          <a:p>
            <a:pPr eaLnBrk="1" hangingPunct="1">
              <a:spcBef>
                <a:spcPct val="50000"/>
              </a:spcBef>
            </a:pPr>
            <a:r>
              <a:rPr lang="fr-FR" altLang="fr-FR"/>
              <a:t>Il peut y en avoir plusieurs dans un diagramme d’états ;</a:t>
            </a:r>
          </a:p>
          <a:p>
            <a:pPr eaLnBrk="1" hangingPunct="1">
              <a:spcBef>
                <a:spcPct val="50000"/>
              </a:spcBef>
            </a:pPr>
            <a:r>
              <a:rPr lang="fr-FR" altLang="fr-FR"/>
              <a:t>en effet, plusieurs scénarios peuvent être possibles pour mettre fin à un comportement.</a:t>
            </a:r>
          </a:p>
        </p:txBody>
      </p:sp>
      <p:sp>
        <p:nvSpPr>
          <p:cNvPr id="12" name="Text Box 951">
            <a:extLst>
              <a:ext uri="{FF2B5EF4-FFF2-40B4-BE49-F238E27FC236}">
                <a16:creationId xmlns:a16="http://schemas.microsoft.com/office/drawing/2014/main" id="{ECA74112-DA99-472F-B423-FA7446B30092}"/>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3" name="ZoneTexte 12">
            <a:extLst>
              <a:ext uri="{FF2B5EF4-FFF2-40B4-BE49-F238E27FC236}">
                <a16:creationId xmlns:a16="http://schemas.microsoft.com/office/drawing/2014/main" id="{CB2106E8-B79D-4FE7-89D4-5B88E85772B9}"/>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3.4) </a:t>
            </a:r>
            <a:r>
              <a:rPr lang="fr-FR" sz="1800" b="1" u="sng" dirty="0">
                <a:latin typeface="Comic Sans MS" panose="030F0702030302020204" pitchFamily="66" charset="0"/>
              </a:rPr>
              <a:t>États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nodeType="afterGroup">
                            <p:stCondLst>
                              <p:cond delay="1000"/>
                            </p:stCondLst>
                            <p:childTnLst>
                              <p:par>
                                <p:cTn id="13" presetID="16" presetClass="entr" presetSubtype="37" fill="hold" nodeType="afterEffect">
                                  <p:stCondLst>
                                    <p:cond delay="0"/>
                                  </p:stCondLst>
                                  <p:childTnLst>
                                    <p:set>
                                      <p:cBhvr>
                                        <p:cTn id="14" dur="1" fill="hold">
                                          <p:stCondLst>
                                            <p:cond delay="0"/>
                                          </p:stCondLst>
                                        </p:cTn>
                                        <p:tgtEl>
                                          <p:spTgt spid="55299"/>
                                        </p:tgtEl>
                                        <p:attrNameLst>
                                          <p:attrName>style.visibility</p:attrName>
                                        </p:attrNameLst>
                                      </p:cBhvr>
                                      <p:to>
                                        <p:strVal val="visible"/>
                                      </p:to>
                                    </p:set>
                                    <p:animEffect transition="in" filter="barn(outVertical)">
                                      <p:cBhvr>
                                        <p:cTn id="15" dur="500"/>
                                        <p:tgtEl>
                                          <p:spTgt spid="5529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nodeType="afterGroup">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par>
                          <p:cTn id="25" fill="hold" nodeType="afterGroup">
                            <p:stCondLst>
                              <p:cond delay="1000"/>
                            </p:stCondLst>
                            <p:childTnLst>
                              <p:par>
                                <p:cTn id="26" presetID="16" presetClass="entr" presetSubtype="37"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outVertical)">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20">
            <a:extLst>
              <a:ext uri="{FF2B5EF4-FFF2-40B4-BE49-F238E27FC236}">
                <a16:creationId xmlns:a16="http://schemas.microsoft.com/office/drawing/2014/main" id="{E10E77A4-0AC3-4104-A1B2-5F337D2981F1}"/>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1" name="Rectangle 622">
            <a:extLst>
              <a:ext uri="{FF2B5EF4-FFF2-40B4-BE49-F238E27FC236}">
                <a16:creationId xmlns:a16="http://schemas.microsoft.com/office/drawing/2014/main" id="{3203FC2B-37B0-4E7E-A2E8-BC7E8A2D90A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2" name="Rectangle 653">
            <a:extLst>
              <a:ext uri="{FF2B5EF4-FFF2-40B4-BE49-F238E27FC236}">
                <a16:creationId xmlns:a16="http://schemas.microsoft.com/office/drawing/2014/main" id="{0BC9B60A-1170-45AC-B0E0-31051F243A86}"/>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247CAFA6-C99C-4C3B-A2DE-41A5B4A6D28F}"/>
              </a:ext>
            </a:extLst>
          </p:cNvPr>
          <p:cNvSpPr txBox="1">
            <a:spLocks noChangeArrowheads="1"/>
          </p:cNvSpPr>
          <p:nvPr/>
        </p:nvSpPr>
        <p:spPr bwMode="auto">
          <a:xfrm>
            <a:off x="1236663" y="15811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a:t>Activités et actions associées :</a:t>
            </a:r>
            <a:endParaRPr lang="fr-FR" altLang="fr-FR" sz="1800" b="1"/>
          </a:p>
        </p:txBody>
      </p:sp>
      <p:sp>
        <p:nvSpPr>
          <p:cNvPr id="2" name="ZoneTexte 1">
            <a:extLst>
              <a:ext uri="{FF2B5EF4-FFF2-40B4-BE49-F238E27FC236}">
                <a16:creationId xmlns:a16="http://schemas.microsoft.com/office/drawing/2014/main" id="{8295BC63-44A1-448B-BE7D-453AB1CEFE75}"/>
              </a:ext>
            </a:extLst>
          </p:cNvPr>
          <p:cNvSpPr txBox="1"/>
          <p:nvPr/>
        </p:nvSpPr>
        <p:spPr>
          <a:xfrm>
            <a:off x="1250950" y="1882898"/>
            <a:ext cx="5099050" cy="1615827"/>
          </a:xfrm>
          <a:prstGeom prst="rect">
            <a:avLst/>
          </a:prstGeom>
          <a:noFill/>
        </p:spPr>
        <p:txBody>
          <a:bodyPr>
            <a:spAutoFit/>
          </a:bodyPr>
          <a:lstStyle/>
          <a:p>
            <a:pPr>
              <a:spcBef>
                <a:spcPct val="50000"/>
              </a:spcBef>
              <a:defRPr/>
            </a:pPr>
            <a:r>
              <a:rPr lang="fr-FR" sz="1800" dirty="0"/>
              <a:t>A un état, on peut principalement rattacher :</a:t>
            </a:r>
          </a:p>
          <a:p>
            <a:pPr marL="2597150" indent="-285750">
              <a:spcBef>
                <a:spcPct val="50000"/>
              </a:spcBef>
              <a:buFont typeface="Wingdings" panose="05000000000000000000" pitchFamily="2" charset="2"/>
              <a:buChar char="Ø"/>
              <a:defRPr/>
            </a:pPr>
            <a:r>
              <a:rPr lang="fr-FR" sz="1800" dirty="0"/>
              <a:t>une action d’entrée,</a:t>
            </a:r>
          </a:p>
          <a:p>
            <a:pPr marL="2597150" indent="-285750">
              <a:spcBef>
                <a:spcPct val="50000"/>
              </a:spcBef>
              <a:buFont typeface="Wingdings" panose="05000000000000000000" pitchFamily="2" charset="2"/>
              <a:buChar char="Ø"/>
              <a:defRPr/>
            </a:pPr>
            <a:r>
              <a:rPr lang="fr-FR" sz="1800" dirty="0"/>
              <a:t>une activité,</a:t>
            </a:r>
          </a:p>
          <a:p>
            <a:pPr marL="2597150" indent="-285750">
              <a:spcBef>
                <a:spcPct val="50000"/>
              </a:spcBef>
              <a:buFont typeface="Wingdings" panose="05000000000000000000" pitchFamily="2" charset="2"/>
              <a:buChar char="Ø"/>
              <a:defRPr/>
            </a:pPr>
            <a:r>
              <a:rPr lang="fr-FR" sz="1800" dirty="0"/>
              <a:t>une action de sortie.</a:t>
            </a:r>
          </a:p>
        </p:txBody>
      </p:sp>
      <p:sp>
        <p:nvSpPr>
          <p:cNvPr id="21" name="ZoneTexte 20">
            <a:extLst>
              <a:ext uri="{FF2B5EF4-FFF2-40B4-BE49-F238E27FC236}">
                <a16:creationId xmlns:a16="http://schemas.microsoft.com/office/drawing/2014/main" id="{3F8F3F8A-72B2-4A94-BCE8-7A93E1319191}"/>
              </a:ext>
            </a:extLst>
          </p:cNvPr>
          <p:cNvSpPr txBox="1">
            <a:spLocks noChangeArrowheads="1"/>
          </p:cNvSpPr>
          <p:nvPr/>
        </p:nvSpPr>
        <p:spPr bwMode="auto">
          <a:xfrm>
            <a:off x="1360488" y="4167188"/>
            <a:ext cx="7445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dirty="0">
                <a:solidFill>
                  <a:srgbClr val="FF0000"/>
                </a:solidFill>
              </a:rPr>
              <a:t>Une activité </a:t>
            </a:r>
            <a:r>
              <a:rPr lang="fr-FR" altLang="fr-FR" sz="1800" dirty="0"/>
              <a:t>peut être considérée comme une unité de comportement.</a:t>
            </a:r>
          </a:p>
          <a:p>
            <a:pPr eaLnBrk="1" hangingPunct="1">
              <a:spcBef>
                <a:spcPct val="50000"/>
              </a:spcBef>
            </a:pPr>
            <a:r>
              <a:rPr lang="fr-FR" altLang="fr-FR" sz="1800" dirty="0"/>
              <a:t>Elle prend du temps et peut être interrompue.</a:t>
            </a:r>
          </a:p>
          <a:p>
            <a:pPr eaLnBrk="1" hangingPunct="1">
              <a:spcBef>
                <a:spcPct val="50000"/>
              </a:spcBef>
            </a:pPr>
            <a:r>
              <a:rPr lang="fr-FR" altLang="fr-FR" sz="1800" dirty="0"/>
              <a:t>On la trouve à l’intérieur des nœuds du diagramme (mot clé « do »).</a:t>
            </a:r>
          </a:p>
        </p:txBody>
      </p:sp>
      <p:pic>
        <p:nvPicPr>
          <p:cNvPr id="56322" name="Picture 2">
            <a:extLst>
              <a:ext uri="{FF2B5EF4-FFF2-40B4-BE49-F238E27FC236}">
                <a16:creationId xmlns:a16="http://schemas.microsoft.com/office/drawing/2014/main" id="{235EDFAF-B0CC-49F9-93A2-40072CF7D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5838" y="1984375"/>
            <a:ext cx="28924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llipse 2">
            <a:extLst>
              <a:ext uri="{FF2B5EF4-FFF2-40B4-BE49-F238E27FC236}">
                <a16:creationId xmlns:a16="http://schemas.microsoft.com/office/drawing/2014/main" id="{4D195601-3386-4559-892D-047D6687DD9F}"/>
              </a:ext>
            </a:extLst>
          </p:cNvPr>
          <p:cNvSpPr>
            <a:spLocks noChangeArrowheads="1"/>
          </p:cNvSpPr>
          <p:nvPr/>
        </p:nvSpPr>
        <p:spPr bwMode="auto">
          <a:xfrm>
            <a:off x="6022975" y="2711450"/>
            <a:ext cx="1836738" cy="522288"/>
          </a:xfrm>
          <a:prstGeom prst="ellipse">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7" name="Text Box 951">
            <a:extLst>
              <a:ext uri="{FF2B5EF4-FFF2-40B4-BE49-F238E27FC236}">
                <a16:creationId xmlns:a16="http://schemas.microsoft.com/office/drawing/2014/main" id="{D06F669B-E979-4654-A910-BEE07D2AC43E}"/>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6" name="ZoneTexte 15">
            <a:extLst>
              <a:ext uri="{FF2B5EF4-FFF2-40B4-BE49-F238E27FC236}">
                <a16:creationId xmlns:a16="http://schemas.microsoft.com/office/drawing/2014/main" id="{151282EC-3C1A-4FE1-9BDF-224DD16E51AE}"/>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3.4) </a:t>
            </a:r>
            <a:r>
              <a:rPr lang="fr-FR" sz="1800" b="1" u="sng" dirty="0">
                <a:latin typeface="Comic Sans MS" panose="030F0702030302020204" pitchFamily="66" charset="0"/>
              </a:rPr>
              <a:t>États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nodeType="afterGroup">
                            <p:stCondLst>
                              <p:cond delay="1000"/>
                            </p:stCondLst>
                            <p:childTnLst>
                              <p:par>
                                <p:cTn id="13" presetID="16" presetClass="entr" presetSubtype="37" fill="hold" nodeType="afterEffect">
                                  <p:stCondLst>
                                    <p:cond delay="0"/>
                                  </p:stCondLst>
                                  <p:childTnLst>
                                    <p:set>
                                      <p:cBhvr>
                                        <p:cTn id="14" dur="1" fill="hold">
                                          <p:stCondLst>
                                            <p:cond delay="0"/>
                                          </p:stCondLst>
                                        </p:cTn>
                                        <p:tgtEl>
                                          <p:spTgt spid="56322"/>
                                        </p:tgtEl>
                                        <p:attrNameLst>
                                          <p:attrName>style.visibility</p:attrName>
                                        </p:attrNameLst>
                                      </p:cBhvr>
                                      <p:to>
                                        <p:strVal val="visible"/>
                                      </p:to>
                                    </p:set>
                                    <p:animEffect transition="in" filter="barn(outVertical)">
                                      <p:cBhvr>
                                        <p:cTn id="15" dur="500"/>
                                        <p:tgtEl>
                                          <p:spTgt spid="5632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outVertical)">
                                      <p:cBhvr>
                                        <p:cTn id="20"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par>
                                <p:cTn id="21" presetID="2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21"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20">
            <a:extLst>
              <a:ext uri="{FF2B5EF4-FFF2-40B4-BE49-F238E27FC236}">
                <a16:creationId xmlns:a16="http://schemas.microsoft.com/office/drawing/2014/main" id="{E10E77A4-0AC3-4104-A1B2-5F337D2981F1}"/>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1" name="Rectangle 622">
            <a:extLst>
              <a:ext uri="{FF2B5EF4-FFF2-40B4-BE49-F238E27FC236}">
                <a16:creationId xmlns:a16="http://schemas.microsoft.com/office/drawing/2014/main" id="{3203FC2B-37B0-4E7E-A2E8-BC7E8A2D90A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2" name="Rectangle 653">
            <a:extLst>
              <a:ext uri="{FF2B5EF4-FFF2-40B4-BE49-F238E27FC236}">
                <a16:creationId xmlns:a16="http://schemas.microsoft.com/office/drawing/2014/main" id="{0BC9B60A-1170-45AC-B0E0-31051F243A86}"/>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247CAFA6-C99C-4C3B-A2DE-41A5B4A6D28F}"/>
              </a:ext>
            </a:extLst>
          </p:cNvPr>
          <p:cNvSpPr txBox="1">
            <a:spLocks noChangeArrowheads="1"/>
          </p:cNvSpPr>
          <p:nvPr/>
        </p:nvSpPr>
        <p:spPr bwMode="auto">
          <a:xfrm>
            <a:off x="1236663" y="15811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a:t>Activités et actions associées :</a:t>
            </a:r>
            <a:endParaRPr lang="fr-FR" altLang="fr-FR" sz="1800" b="1"/>
          </a:p>
        </p:txBody>
      </p:sp>
      <p:pic>
        <p:nvPicPr>
          <p:cNvPr id="56322" name="Picture 2">
            <a:extLst>
              <a:ext uri="{FF2B5EF4-FFF2-40B4-BE49-F238E27FC236}">
                <a16:creationId xmlns:a16="http://schemas.microsoft.com/office/drawing/2014/main" id="{235EDFAF-B0CC-49F9-93A2-40072CF7D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5838" y="1984375"/>
            <a:ext cx="28924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1F8A4F86-FCCC-4D1B-8A4C-AAA4B5098E9D}"/>
              </a:ext>
            </a:extLst>
          </p:cNvPr>
          <p:cNvSpPr txBox="1">
            <a:spLocks noChangeArrowheads="1"/>
          </p:cNvSpPr>
          <p:nvPr/>
        </p:nvSpPr>
        <p:spPr bwMode="auto">
          <a:xfrm>
            <a:off x="1250950" y="3594100"/>
            <a:ext cx="7570788" cy="291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dirty="0">
                <a:solidFill>
                  <a:srgbClr val="FF0000"/>
                </a:solidFill>
              </a:rPr>
              <a:t>Une action </a:t>
            </a:r>
            <a:r>
              <a:rPr lang="fr-FR" altLang="fr-FR" sz="1800" dirty="0"/>
              <a:t>ne prend pas de temps et ne peut pas être interrompue.</a:t>
            </a:r>
          </a:p>
          <a:p>
            <a:pPr eaLnBrk="1" hangingPunct="1">
              <a:spcBef>
                <a:spcPct val="50000"/>
              </a:spcBef>
            </a:pPr>
            <a:r>
              <a:rPr lang="fr-FR" altLang="fr-FR" sz="1800" dirty="0"/>
              <a:t>Son exécution peut par exemple provoquer un changement d’état, l’émission d’un ordre pour un pré actionneur ou un retour de valeur.</a:t>
            </a:r>
          </a:p>
          <a:p>
            <a:pPr eaLnBrk="1" hangingPunct="1">
              <a:spcBef>
                <a:spcPct val="50000"/>
              </a:spcBef>
            </a:pPr>
            <a:endParaRPr lang="fr-FR" altLang="fr-FR" sz="500" dirty="0"/>
          </a:p>
          <a:p>
            <a:pPr eaLnBrk="1" hangingPunct="1"/>
            <a:r>
              <a:rPr lang="fr-FR" altLang="fr-FR" sz="1800" dirty="0"/>
              <a:t>On peut les trouver dans les transitions (effet) ou</a:t>
            </a:r>
          </a:p>
          <a:p>
            <a:pPr eaLnBrk="1" hangingPunct="1"/>
            <a:r>
              <a:rPr lang="fr-FR" altLang="fr-FR" sz="1800" dirty="0"/>
              <a:t>dans les états (mots clé « entry » ou « exit »). </a:t>
            </a:r>
          </a:p>
          <a:p>
            <a:pPr eaLnBrk="1" hangingPunct="1"/>
            <a:endParaRPr lang="fr-FR" altLang="fr-FR" sz="500" dirty="0"/>
          </a:p>
          <a:p>
            <a:pPr eaLnBrk="1" hangingPunct="1"/>
            <a:r>
              <a:rPr lang="fr-FR" altLang="fr-FR" sz="1800" dirty="0"/>
              <a:t>Une action peut être :</a:t>
            </a:r>
          </a:p>
          <a:p>
            <a:pPr eaLnBrk="1" hangingPunct="1"/>
            <a:r>
              <a:rPr lang="fr-FR" altLang="fr-FR" sz="1800" dirty="0"/>
              <a:t>- un ordre de mise à 1 (ou 0) d'une sortie ; la syntaxe est alors SORTIE := 1 ;</a:t>
            </a:r>
          </a:p>
          <a:p>
            <a:pPr eaLnBrk="1" hangingPunct="1"/>
            <a:r>
              <a:rPr lang="fr-FR" altLang="fr-FR" sz="1800" dirty="0"/>
              <a:t>- une modification d'une variable numérique interne, par exemple un compteur C : la syntaxe est alors C := C + 1 ; pour incrémenter la valeur du compteur C.</a:t>
            </a:r>
          </a:p>
        </p:txBody>
      </p:sp>
      <p:grpSp>
        <p:nvGrpSpPr>
          <p:cNvPr id="4" name="Groupe 8">
            <a:extLst>
              <a:ext uri="{FF2B5EF4-FFF2-40B4-BE49-F238E27FC236}">
                <a16:creationId xmlns:a16="http://schemas.microsoft.com/office/drawing/2014/main" id="{55060347-94CC-4571-A5DF-42656B2FA8E7}"/>
              </a:ext>
            </a:extLst>
          </p:cNvPr>
          <p:cNvGrpSpPr>
            <a:grpSpLocks/>
          </p:cNvGrpSpPr>
          <p:nvPr/>
        </p:nvGrpSpPr>
        <p:grpSpPr bwMode="auto">
          <a:xfrm>
            <a:off x="6942138" y="2882900"/>
            <a:ext cx="1625600" cy="503238"/>
            <a:chOff x="6941607" y="2323456"/>
            <a:chExt cx="1626660" cy="504411"/>
          </a:xfrm>
        </p:grpSpPr>
        <p:cxnSp>
          <p:nvCxnSpPr>
            <p:cNvPr id="22541" name="Connecteur droit 5">
              <a:extLst>
                <a:ext uri="{FF2B5EF4-FFF2-40B4-BE49-F238E27FC236}">
                  <a16:creationId xmlns:a16="http://schemas.microsoft.com/office/drawing/2014/main" id="{E858E0B4-64D9-403A-8826-B5640D313317}"/>
                </a:ext>
              </a:extLst>
            </p:cNvPr>
            <p:cNvCxnSpPr>
              <a:cxnSpLocks noChangeShapeType="1"/>
            </p:cNvCxnSpPr>
            <p:nvPr/>
          </p:nvCxnSpPr>
          <p:spPr bwMode="auto">
            <a:xfrm>
              <a:off x="6941607" y="2827867"/>
              <a:ext cx="1550460" cy="0"/>
            </a:xfrm>
            <a:prstGeom prst="line">
              <a:avLst/>
            </a:prstGeom>
            <a:noFill/>
            <a:ln w="57150" algn="ctr">
              <a:solidFill>
                <a:srgbClr val="FF0000"/>
              </a:solidFill>
              <a:round/>
              <a:headEnd/>
              <a:tailEnd/>
            </a:ln>
            <a:extLst>
              <a:ext uri="{909E8E84-426E-40DD-AFC4-6F175D3DCCD1}">
                <a14:hiddenFill xmlns:a14="http://schemas.microsoft.com/office/drawing/2010/main">
                  <a:noFill/>
                </a14:hiddenFill>
              </a:ext>
            </a:extLst>
          </p:spPr>
        </p:cxnSp>
        <p:cxnSp>
          <p:nvCxnSpPr>
            <p:cNvPr id="22542" name="Connecteur droit 21">
              <a:extLst>
                <a:ext uri="{FF2B5EF4-FFF2-40B4-BE49-F238E27FC236}">
                  <a16:creationId xmlns:a16="http://schemas.microsoft.com/office/drawing/2014/main" id="{FE0884C5-EF0B-4C6B-90EC-12C40B7D4635}"/>
                </a:ext>
              </a:extLst>
            </p:cNvPr>
            <p:cNvCxnSpPr>
              <a:cxnSpLocks noChangeShapeType="1"/>
            </p:cNvCxnSpPr>
            <p:nvPr/>
          </p:nvCxnSpPr>
          <p:spPr bwMode="auto">
            <a:xfrm>
              <a:off x="7095595" y="2323456"/>
              <a:ext cx="1472672" cy="0"/>
            </a:xfrm>
            <a:prstGeom prst="line">
              <a:avLst/>
            </a:prstGeom>
            <a:noFill/>
            <a:ln w="57150" algn="ctr">
              <a:solidFill>
                <a:srgbClr val="FF0000"/>
              </a:solidFill>
              <a:round/>
              <a:headEnd/>
              <a:tailEnd/>
            </a:ln>
            <a:extLst>
              <a:ext uri="{909E8E84-426E-40DD-AFC4-6F175D3DCCD1}">
                <a14:hiddenFill xmlns:a14="http://schemas.microsoft.com/office/drawing/2010/main">
                  <a:noFill/>
                </a14:hiddenFill>
              </a:ext>
            </a:extLst>
          </p:spPr>
        </p:cxnSp>
      </p:grpSp>
      <p:sp>
        <p:nvSpPr>
          <p:cNvPr id="17" name="Text Box 951">
            <a:extLst>
              <a:ext uri="{FF2B5EF4-FFF2-40B4-BE49-F238E27FC236}">
                <a16:creationId xmlns:a16="http://schemas.microsoft.com/office/drawing/2014/main" id="{D06F669B-E979-4654-A910-BEE07D2AC43E}"/>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6" name="ZoneTexte 15">
            <a:extLst>
              <a:ext uri="{FF2B5EF4-FFF2-40B4-BE49-F238E27FC236}">
                <a16:creationId xmlns:a16="http://schemas.microsoft.com/office/drawing/2014/main" id="{151282EC-3C1A-4FE1-9BDF-224DD16E51AE}"/>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3.4) </a:t>
            </a:r>
            <a:r>
              <a:rPr lang="fr-FR" sz="1800" b="1" u="sng" dirty="0">
                <a:latin typeface="Comic Sans MS" panose="030F0702030302020204" pitchFamily="66" charset="0"/>
              </a:rPr>
              <a:t>États</a:t>
            </a:r>
          </a:p>
        </p:txBody>
      </p:sp>
      <p:sp>
        <p:nvSpPr>
          <p:cNvPr id="18" name="ZoneTexte 17">
            <a:extLst>
              <a:ext uri="{FF2B5EF4-FFF2-40B4-BE49-F238E27FC236}">
                <a16:creationId xmlns:a16="http://schemas.microsoft.com/office/drawing/2014/main" id="{DFF94447-2BBC-4B5A-8D65-AFA1442E7E62}"/>
              </a:ext>
            </a:extLst>
          </p:cNvPr>
          <p:cNvSpPr txBox="1"/>
          <p:nvPr/>
        </p:nvSpPr>
        <p:spPr>
          <a:xfrm>
            <a:off x="1250950" y="1882898"/>
            <a:ext cx="5099050" cy="1615827"/>
          </a:xfrm>
          <a:prstGeom prst="rect">
            <a:avLst/>
          </a:prstGeom>
          <a:noFill/>
        </p:spPr>
        <p:txBody>
          <a:bodyPr>
            <a:spAutoFit/>
          </a:bodyPr>
          <a:lstStyle/>
          <a:p>
            <a:pPr>
              <a:spcBef>
                <a:spcPct val="50000"/>
              </a:spcBef>
              <a:defRPr/>
            </a:pPr>
            <a:r>
              <a:rPr lang="fr-FR" sz="1800" dirty="0"/>
              <a:t>A un état, on peut principalement rattacher :</a:t>
            </a:r>
          </a:p>
          <a:p>
            <a:pPr marL="2597150" indent="-285750">
              <a:spcBef>
                <a:spcPct val="50000"/>
              </a:spcBef>
              <a:buFont typeface="Wingdings" panose="05000000000000000000" pitchFamily="2" charset="2"/>
              <a:buChar char="Ø"/>
              <a:defRPr/>
            </a:pPr>
            <a:r>
              <a:rPr lang="fr-FR" sz="1800" dirty="0"/>
              <a:t>une action d’entrée,</a:t>
            </a:r>
          </a:p>
          <a:p>
            <a:pPr marL="2597150" indent="-285750">
              <a:spcBef>
                <a:spcPct val="50000"/>
              </a:spcBef>
              <a:buFont typeface="Wingdings" panose="05000000000000000000" pitchFamily="2" charset="2"/>
              <a:buChar char="Ø"/>
              <a:defRPr/>
            </a:pPr>
            <a:r>
              <a:rPr lang="fr-FR" sz="1800" dirty="0"/>
              <a:t>une activité,</a:t>
            </a:r>
          </a:p>
          <a:p>
            <a:pPr marL="2597150" indent="-285750">
              <a:spcBef>
                <a:spcPct val="50000"/>
              </a:spcBef>
              <a:buFont typeface="Wingdings" panose="05000000000000000000" pitchFamily="2" charset="2"/>
              <a:buChar char="Ø"/>
              <a:defRPr/>
            </a:pPr>
            <a:r>
              <a:rPr lang="fr-FR" sz="1800" dirty="0"/>
              <a:t>une action de sortie.</a:t>
            </a:r>
          </a:p>
        </p:txBody>
      </p:sp>
    </p:spTree>
    <p:extLst>
      <p:ext uri="{BB962C8B-B14F-4D97-AF65-F5344CB8AC3E}">
        <p14:creationId xmlns:p14="http://schemas.microsoft.com/office/powerpoint/2010/main" val="7541584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nodeType="afterGroup">
                            <p:stCondLst>
                              <p:cond delay="500"/>
                            </p:stCondLst>
                            <p:childTnLst>
                              <p:par>
                                <p:cTn id="9" presetID="16" presetClass="entr" presetSubtype="37"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20">
            <a:extLst>
              <a:ext uri="{FF2B5EF4-FFF2-40B4-BE49-F238E27FC236}">
                <a16:creationId xmlns:a16="http://schemas.microsoft.com/office/drawing/2014/main" id="{E10E77A4-0AC3-4104-A1B2-5F337D2981F1}"/>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1" name="Rectangle 622">
            <a:extLst>
              <a:ext uri="{FF2B5EF4-FFF2-40B4-BE49-F238E27FC236}">
                <a16:creationId xmlns:a16="http://schemas.microsoft.com/office/drawing/2014/main" id="{3203FC2B-37B0-4E7E-A2E8-BC7E8A2D90A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2" name="Rectangle 653">
            <a:extLst>
              <a:ext uri="{FF2B5EF4-FFF2-40B4-BE49-F238E27FC236}">
                <a16:creationId xmlns:a16="http://schemas.microsoft.com/office/drawing/2014/main" id="{0BC9B60A-1170-45AC-B0E0-31051F243A86}"/>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247CAFA6-C99C-4C3B-A2DE-41A5B4A6D28F}"/>
              </a:ext>
            </a:extLst>
          </p:cNvPr>
          <p:cNvSpPr txBox="1">
            <a:spLocks noChangeArrowheads="1"/>
          </p:cNvSpPr>
          <p:nvPr/>
        </p:nvSpPr>
        <p:spPr bwMode="auto">
          <a:xfrm>
            <a:off x="1236663" y="15811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dirty="0"/>
              <a:t>Activités et actions associées :</a:t>
            </a:r>
            <a:endParaRPr lang="fr-FR" altLang="fr-FR" sz="1800" b="1" dirty="0"/>
          </a:p>
        </p:txBody>
      </p:sp>
      <p:sp>
        <p:nvSpPr>
          <p:cNvPr id="15" name="ZoneTexte 14">
            <a:extLst>
              <a:ext uri="{FF2B5EF4-FFF2-40B4-BE49-F238E27FC236}">
                <a16:creationId xmlns:a16="http://schemas.microsoft.com/office/drawing/2014/main" id="{1F8A4F86-FCCC-4D1B-8A4C-AAA4B5098E9D}"/>
              </a:ext>
            </a:extLst>
          </p:cNvPr>
          <p:cNvSpPr txBox="1">
            <a:spLocks noChangeArrowheads="1"/>
          </p:cNvSpPr>
          <p:nvPr/>
        </p:nvSpPr>
        <p:spPr bwMode="auto">
          <a:xfrm>
            <a:off x="1250950" y="2095500"/>
            <a:ext cx="481488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dirty="0"/>
              <a:t>Pendant que l'état est actif, un évènement peut lancer une action avec la syntaxe:</a:t>
            </a:r>
          </a:p>
          <a:p>
            <a:pPr eaLnBrk="1" hangingPunct="1">
              <a:spcBef>
                <a:spcPct val="50000"/>
              </a:spcBef>
            </a:pPr>
            <a:r>
              <a:rPr lang="fr-FR" altLang="fr-FR" sz="1800" dirty="0"/>
              <a:t>      </a:t>
            </a:r>
            <a:r>
              <a:rPr lang="fr-FR" altLang="fr-FR" sz="1800" b="1" dirty="0"/>
              <a:t>évènement/</a:t>
            </a:r>
            <a:r>
              <a:rPr lang="fr-FR" altLang="fr-FR" sz="1800" dirty="0"/>
              <a:t>     suivi de l'action.</a:t>
            </a:r>
          </a:p>
          <a:p>
            <a:pPr eaLnBrk="1" hangingPunct="1">
              <a:spcBef>
                <a:spcPct val="50000"/>
              </a:spcBef>
            </a:pPr>
            <a:r>
              <a:rPr lang="fr-FR" altLang="fr-FR" sz="1800" dirty="0"/>
              <a:t>Cette action est lancée chaque fois que l'évènement survient, tant que l'état est actif.</a:t>
            </a:r>
          </a:p>
        </p:txBody>
      </p:sp>
      <p:sp>
        <p:nvSpPr>
          <p:cNvPr id="17" name="Text Box 951">
            <a:extLst>
              <a:ext uri="{FF2B5EF4-FFF2-40B4-BE49-F238E27FC236}">
                <a16:creationId xmlns:a16="http://schemas.microsoft.com/office/drawing/2014/main" id="{D06F669B-E979-4654-A910-BEE07D2AC43E}"/>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6" name="ZoneTexte 15">
            <a:extLst>
              <a:ext uri="{FF2B5EF4-FFF2-40B4-BE49-F238E27FC236}">
                <a16:creationId xmlns:a16="http://schemas.microsoft.com/office/drawing/2014/main" id="{151282EC-3C1A-4FE1-9BDF-224DD16E51AE}"/>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3.4) </a:t>
            </a:r>
            <a:r>
              <a:rPr lang="fr-FR" sz="1800" b="1" u="sng" dirty="0">
                <a:latin typeface="Comic Sans MS" panose="030F0702030302020204" pitchFamily="66" charset="0"/>
              </a:rPr>
              <a:t>États</a:t>
            </a:r>
          </a:p>
        </p:txBody>
      </p:sp>
      <p:sp>
        <p:nvSpPr>
          <p:cNvPr id="14" name="ZoneTexte 13">
            <a:extLst>
              <a:ext uri="{FF2B5EF4-FFF2-40B4-BE49-F238E27FC236}">
                <a16:creationId xmlns:a16="http://schemas.microsoft.com/office/drawing/2014/main" id="{61CC0A1E-F3C1-48E0-88CC-1677198D7F51}"/>
              </a:ext>
            </a:extLst>
          </p:cNvPr>
          <p:cNvSpPr txBox="1">
            <a:spLocks noChangeArrowheads="1"/>
          </p:cNvSpPr>
          <p:nvPr/>
        </p:nvSpPr>
        <p:spPr bwMode="auto">
          <a:xfrm>
            <a:off x="1250950" y="4698780"/>
            <a:ext cx="42989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dirty="0"/>
              <a:t>Remarque : Un état peut ne pas contenir d'action. Il sert alors à attendre le déclenchement de la transition suivante. On parle d’</a:t>
            </a:r>
            <a:r>
              <a:rPr lang="fr-FR" altLang="fr-FR" sz="1800" b="1" dirty="0"/>
              <a:t>état d’attente</a:t>
            </a:r>
            <a:r>
              <a:rPr lang="fr-FR" altLang="fr-FR" sz="1800" dirty="0"/>
              <a:t>.</a:t>
            </a:r>
          </a:p>
        </p:txBody>
      </p:sp>
      <p:grpSp>
        <p:nvGrpSpPr>
          <p:cNvPr id="7" name="Groupe 6">
            <a:extLst>
              <a:ext uri="{FF2B5EF4-FFF2-40B4-BE49-F238E27FC236}">
                <a16:creationId xmlns:a16="http://schemas.microsoft.com/office/drawing/2014/main" id="{71415B2A-2511-42D6-BEB0-A1080F862BB9}"/>
              </a:ext>
            </a:extLst>
          </p:cNvPr>
          <p:cNvGrpSpPr/>
          <p:nvPr/>
        </p:nvGrpSpPr>
        <p:grpSpPr>
          <a:xfrm>
            <a:off x="6350000" y="2260600"/>
            <a:ext cx="2471738" cy="1490661"/>
            <a:chOff x="6350000" y="2260600"/>
            <a:chExt cx="2471738" cy="1490661"/>
          </a:xfrm>
        </p:grpSpPr>
        <p:sp>
          <p:nvSpPr>
            <p:cNvPr id="2" name="Rectangle : coins arrondis 1">
              <a:extLst>
                <a:ext uri="{FF2B5EF4-FFF2-40B4-BE49-F238E27FC236}">
                  <a16:creationId xmlns:a16="http://schemas.microsoft.com/office/drawing/2014/main" id="{48C49616-8152-445D-AF69-E68EF4D6D50C}"/>
                </a:ext>
              </a:extLst>
            </p:cNvPr>
            <p:cNvSpPr/>
            <p:nvPr/>
          </p:nvSpPr>
          <p:spPr bwMode="auto">
            <a:xfrm>
              <a:off x="6350000" y="2260600"/>
              <a:ext cx="2471738" cy="1490661"/>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fr-FR" sz="1800" b="1" i="0" u="none" strike="noStrike" cap="none" normalizeH="0" baseline="0" dirty="0">
                  <a:ln>
                    <a:noFill/>
                  </a:ln>
                  <a:solidFill>
                    <a:schemeClr val="tx1"/>
                  </a:solidFill>
                  <a:effectLst/>
                  <a:latin typeface="Times New Roman" pitchFamily="18" charset="0"/>
                  <a:cs typeface="Times New Roman" pitchFamily="18" charset="0"/>
                </a:rPr>
                <a:t>état 1</a:t>
              </a:r>
            </a:p>
            <a:p>
              <a:pPr marL="0" marR="0" indent="0" defTabSz="914400" rtl="0" eaLnBrk="1" fontAlgn="base" latinLnBrk="0" hangingPunct="1">
                <a:lnSpc>
                  <a:spcPct val="100000"/>
                </a:lnSpc>
                <a:spcBef>
                  <a:spcPct val="50000"/>
                </a:spcBef>
                <a:spcAft>
                  <a:spcPct val="0"/>
                </a:spcAft>
                <a:buClrTx/>
                <a:buSzTx/>
                <a:buFontTx/>
                <a:buNone/>
                <a:tabLst/>
              </a:pPr>
              <a:r>
                <a:rPr lang="fr-FR" sz="1800" dirty="0"/>
                <a:t>entry / action d’entrée</a:t>
              </a:r>
            </a:p>
            <a:p>
              <a:pPr marL="0" marR="0" indent="0" defTabSz="914400" rtl="0" eaLnBrk="1" fontAlgn="base" latinLnBrk="0" hangingPunct="1">
                <a:lnSpc>
                  <a:spcPct val="100000"/>
                </a:lnSpc>
                <a:spcBef>
                  <a:spcPct val="50000"/>
                </a:spcBef>
                <a:spcAft>
                  <a:spcPct val="0"/>
                </a:spcAft>
                <a:buClrTx/>
                <a:buSzTx/>
                <a:buFontTx/>
                <a:buNone/>
                <a:tabLst/>
              </a:pPr>
              <a:r>
                <a:rPr kumimoji="0" lang="fr-FR" sz="1800" b="1" i="0" u="none" strike="noStrike" cap="none" normalizeH="0" baseline="0" dirty="0">
                  <a:ln>
                    <a:noFill/>
                  </a:ln>
                  <a:solidFill>
                    <a:schemeClr val="tx1"/>
                  </a:solidFill>
                  <a:effectLst/>
                  <a:latin typeface="Times New Roman" pitchFamily="18" charset="0"/>
                  <a:cs typeface="Times New Roman" pitchFamily="18" charset="0"/>
                </a:rPr>
                <a:t>↑ </a:t>
              </a:r>
              <a:r>
                <a:rPr kumimoji="0" lang="fr-FR" sz="1800" b="1" i="0" u="none" strike="noStrike" cap="none" normalizeH="0" baseline="0" dirty="0" err="1">
                  <a:ln>
                    <a:noFill/>
                  </a:ln>
                  <a:solidFill>
                    <a:schemeClr val="tx1"/>
                  </a:solidFill>
                  <a:effectLst/>
                  <a:latin typeface="Times New Roman" pitchFamily="18" charset="0"/>
                  <a:cs typeface="Times New Roman" pitchFamily="18" charset="0"/>
                </a:rPr>
                <a:t>capteur_A</a:t>
              </a:r>
              <a:r>
                <a:rPr kumimoji="0" lang="fr-FR" sz="1800" b="1" i="0" u="none" strike="noStrike" cap="none" normalizeH="0" baseline="0" dirty="0">
                  <a:ln>
                    <a:noFill/>
                  </a:ln>
                  <a:solidFill>
                    <a:schemeClr val="tx1"/>
                  </a:solidFill>
                  <a:effectLst/>
                  <a:latin typeface="Times New Roman" pitchFamily="18" charset="0"/>
                  <a:cs typeface="Times New Roman" pitchFamily="18" charset="0"/>
                </a:rPr>
                <a:t> </a:t>
              </a:r>
              <a:r>
                <a:rPr kumimoji="0" lang="fr-FR" sz="1800" b="0" i="0" u="none" strike="noStrike" cap="none" normalizeH="0" baseline="0" dirty="0">
                  <a:ln>
                    <a:noFill/>
                  </a:ln>
                  <a:solidFill>
                    <a:schemeClr val="tx1"/>
                  </a:solidFill>
                  <a:effectLst/>
                  <a:latin typeface="Times New Roman" pitchFamily="18" charset="0"/>
                  <a:cs typeface="Times New Roman" pitchFamily="18" charset="0"/>
                </a:rPr>
                <a:t>/ action 2</a:t>
              </a:r>
            </a:p>
          </p:txBody>
        </p:sp>
        <p:cxnSp>
          <p:nvCxnSpPr>
            <p:cNvPr id="6" name="Connecteur droit 5">
              <a:extLst>
                <a:ext uri="{FF2B5EF4-FFF2-40B4-BE49-F238E27FC236}">
                  <a16:creationId xmlns:a16="http://schemas.microsoft.com/office/drawing/2014/main" id="{43ACD1E7-2D46-475A-BE4C-C252F4DA485D}"/>
                </a:ext>
              </a:extLst>
            </p:cNvPr>
            <p:cNvCxnSpPr/>
            <p:nvPr/>
          </p:nvCxnSpPr>
          <p:spPr bwMode="auto">
            <a:xfrm>
              <a:off x="6350000" y="2697161"/>
              <a:ext cx="2471738" cy="0"/>
            </a:xfrm>
            <a:prstGeom prst="line">
              <a:avLst/>
            </a:prstGeom>
            <a:noFill/>
            <a:ln w="9525" cap="flat" cmpd="sng" algn="ctr">
              <a:solidFill>
                <a:schemeClr val="tx1"/>
              </a:solidFill>
              <a:prstDash val="solid"/>
              <a:round/>
              <a:headEnd type="none" w="med" len="med"/>
              <a:tailEnd type="none" w="med" len="med"/>
            </a:ln>
            <a:effectLst/>
          </p:spPr>
        </p:cxnSp>
      </p:grpSp>
      <p:sp>
        <p:nvSpPr>
          <p:cNvPr id="19" name="Ellipse 18">
            <a:extLst>
              <a:ext uri="{FF2B5EF4-FFF2-40B4-BE49-F238E27FC236}">
                <a16:creationId xmlns:a16="http://schemas.microsoft.com/office/drawing/2014/main" id="{2FF38599-4C0D-4885-9C8D-205C92B99E03}"/>
              </a:ext>
            </a:extLst>
          </p:cNvPr>
          <p:cNvSpPr>
            <a:spLocks noChangeArrowheads="1"/>
          </p:cNvSpPr>
          <p:nvPr/>
        </p:nvSpPr>
        <p:spPr bwMode="auto">
          <a:xfrm>
            <a:off x="6188075" y="3079750"/>
            <a:ext cx="2770188" cy="522288"/>
          </a:xfrm>
          <a:prstGeom prst="ellipse">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grpSp>
        <p:nvGrpSpPr>
          <p:cNvPr id="20" name="Groupe 19">
            <a:extLst>
              <a:ext uri="{FF2B5EF4-FFF2-40B4-BE49-F238E27FC236}">
                <a16:creationId xmlns:a16="http://schemas.microsoft.com/office/drawing/2014/main" id="{23395F04-D21D-435F-86A6-3F22A4AC364D}"/>
              </a:ext>
            </a:extLst>
          </p:cNvPr>
          <p:cNvGrpSpPr/>
          <p:nvPr/>
        </p:nvGrpSpPr>
        <p:grpSpPr>
          <a:xfrm>
            <a:off x="6350000" y="4544219"/>
            <a:ext cx="2471738" cy="1490661"/>
            <a:chOff x="6350000" y="2260600"/>
            <a:chExt cx="2471738" cy="1490661"/>
          </a:xfrm>
        </p:grpSpPr>
        <p:sp>
          <p:nvSpPr>
            <p:cNvPr id="21" name="Rectangle : coins arrondis 20">
              <a:extLst>
                <a:ext uri="{FF2B5EF4-FFF2-40B4-BE49-F238E27FC236}">
                  <a16:creationId xmlns:a16="http://schemas.microsoft.com/office/drawing/2014/main" id="{E59EB38A-3362-4034-A9A3-9FC71D2F376F}"/>
                </a:ext>
              </a:extLst>
            </p:cNvPr>
            <p:cNvSpPr/>
            <p:nvPr/>
          </p:nvSpPr>
          <p:spPr bwMode="auto">
            <a:xfrm>
              <a:off x="6350000" y="2260600"/>
              <a:ext cx="2471738" cy="1490661"/>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fr-FR" sz="1800" b="1" i="0" u="none" strike="noStrike" cap="none" normalizeH="0" baseline="0" dirty="0">
                  <a:ln>
                    <a:noFill/>
                  </a:ln>
                  <a:solidFill>
                    <a:schemeClr val="tx1"/>
                  </a:solidFill>
                  <a:effectLst/>
                  <a:latin typeface="Times New Roman" pitchFamily="18" charset="0"/>
                  <a:cs typeface="Times New Roman" pitchFamily="18" charset="0"/>
                </a:rPr>
                <a:t>état attente</a:t>
              </a:r>
            </a:p>
          </p:txBody>
        </p:sp>
        <p:cxnSp>
          <p:nvCxnSpPr>
            <p:cNvPr id="22" name="Connecteur droit 21">
              <a:extLst>
                <a:ext uri="{FF2B5EF4-FFF2-40B4-BE49-F238E27FC236}">
                  <a16:creationId xmlns:a16="http://schemas.microsoft.com/office/drawing/2014/main" id="{2E8E2B8D-24F7-4124-ADC7-9F8D697A9F7D}"/>
                </a:ext>
              </a:extLst>
            </p:cNvPr>
            <p:cNvCxnSpPr/>
            <p:nvPr/>
          </p:nvCxnSpPr>
          <p:spPr bwMode="auto">
            <a:xfrm>
              <a:off x="6350000" y="2697161"/>
              <a:ext cx="2471738" cy="0"/>
            </a:xfrm>
            <a:prstGeom prst="line">
              <a:avLst/>
            </a:prstGeom>
            <a:noFill/>
            <a:ln w="9525"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1649450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1"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20">
            <a:extLst>
              <a:ext uri="{FF2B5EF4-FFF2-40B4-BE49-F238E27FC236}">
                <a16:creationId xmlns:a16="http://schemas.microsoft.com/office/drawing/2014/main" id="{E10E77A4-0AC3-4104-A1B2-5F337D2981F1}"/>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1" name="Rectangle 622">
            <a:extLst>
              <a:ext uri="{FF2B5EF4-FFF2-40B4-BE49-F238E27FC236}">
                <a16:creationId xmlns:a16="http://schemas.microsoft.com/office/drawing/2014/main" id="{3203FC2B-37B0-4E7E-A2E8-BC7E8A2D90A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532" name="Rectangle 653">
            <a:extLst>
              <a:ext uri="{FF2B5EF4-FFF2-40B4-BE49-F238E27FC236}">
                <a16:creationId xmlns:a16="http://schemas.microsoft.com/office/drawing/2014/main" id="{0BC9B60A-1170-45AC-B0E0-31051F243A86}"/>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7" name="Text Box 951">
            <a:extLst>
              <a:ext uri="{FF2B5EF4-FFF2-40B4-BE49-F238E27FC236}">
                <a16:creationId xmlns:a16="http://schemas.microsoft.com/office/drawing/2014/main" id="{D06F669B-E979-4654-A910-BEE07D2AC43E}"/>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6" name="ZoneTexte 15">
            <a:extLst>
              <a:ext uri="{FF2B5EF4-FFF2-40B4-BE49-F238E27FC236}">
                <a16:creationId xmlns:a16="http://schemas.microsoft.com/office/drawing/2014/main" id="{151282EC-3C1A-4FE1-9BDF-224DD16E51AE}"/>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3.5) </a:t>
            </a:r>
            <a:r>
              <a:rPr lang="fr-FR" sz="1800" b="1" u="sng" dirty="0">
                <a:latin typeface="Comic Sans MS" panose="030F0702030302020204" pitchFamily="66" charset="0"/>
              </a:rPr>
              <a:t>Exemple générique de base</a:t>
            </a:r>
          </a:p>
        </p:txBody>
      </p:sp>
      <p:grpSp>
        <p:nvGrpSpPr>
          <p:cNvPr id="3" name="Group 2">
            <a:extLst>
              <a:ext uri="{FF2B5EF4-FFF2-40B4-BE49-F238E27FC236}">
                <a16:creationId xmlns:a16="http://schemas.microsoft.com/office/drawing/2014/main" id="{48CEE34E-19AB-49A7-9F33-3C48F7C9FEC2}"/>
              </a:ext>
            </a:extLst>
          </p:cNvPr>
          <p:cNvGrpSpPr>
            <a:grpSpLocks noChangeAspect="1"/>
          </p:cNvGrpSpPr>
          <p:nvPr/>
        </p:nvGrpSpPr>
        <p:grpSpPr bwMode="auto">
          <a:xfrm>
            <a:off x="1050512" y="1392238"/>
            <a:ext cx="8088684" cy="4322757"/>
            <a:chOff x="1881" y="11863"/>
            <a:chExt cx="8280" cy="4423"/>
          </a:xfrm>
        </p:grpSpPr>
        <p:pic>
          <p:nvPicPr>
            <p:cNvPr id="78851" name="Picture 3">
              <a:extLst>
                <a:ext uri="{FF2B5EF4-FFF2-40B4-BE49-F238E27FC236}">
                  <a16:creationId xmlns:a16="http://schemas.microsoft.com/office/drawing/2014/main" id="{F64192AE-071B-40A7-A601-87E41EE09F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789" t="9454" r="4210" b="3293"/>
            <a:stretch>
              <a:fillRect/>
            </a:stretch>
          </p:blipFill>
          <p:spPr bwMode="auto">
            <a:xfrm>
              <a:off x="2146" y="11863"/>
              <a:ext cx="8015" cy="442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58457E61-0AD7-4932-9DFC-1B0A5BA4C00A}"/>
                </a:ext>
              </a:extLst>
            </p:cNvPr>
            <p:cNvSpPr>
              <a:spLocks noChangeAspect="1" noChangeArrowheads="1"/>
            </p:cNvSpPr>
            <p:nvPr/>
          </p:nvSpPr>
          <p:spPr bwMode="auto">
            <a:xfrm>
              <a:off x="1881" y="15664"/>
              <a:ext cx="1440" cy="622"/>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929148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20">
            <a:extLst>
              <a:ext uri="{FF2B5EF4-FFF2-40B4-BE49-F238E27FC236}">
                <a16:creationId xmlns:a16="http://schemas.microsoft.com/office/drawing/2014/main" id="{C6406E5B-1181-439E-B279-B3AD8AFBEFDC}"/>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3555" name="Rectangle 622">
            <a:extLst>
              <a:ext uri="{FF2B5EF4-FFF2-40B4-BE49-F238E27FC236}">
                <a16:creationId xmlns:a16="http://schemas.microsoft.com/office/drawing/2014/main" id="{02AB78E0-D654-4376-987A-24C5D4CD7D7A}"/>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3556" name="Rectangle 653">
            <a:extLst>
              <a:ext uri="{FF2B5EF4-FFF2-40B4-BE49-F238E27FC236}">
                <a16:creationId xmlns:a16="http://schemas.microsoft.com/office/drawing/2014/main" id="{A2223159-74D2-447B-A8CD-AF82A2AF6F0B}"/>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3DECA85B-6F48-4371-A15B-ED8C575A7B27}"/>
              </a:ext>
            </a:extLst>
          </p:cNvPr>
          <p:cNvSpPr txBox="1">
            <a:spLocks noChangeArrowheads="1"/>
          </p:cNvSpPr>
          <p:nvPr/>
        </p:nvSpPr>
        <p:spPr bwMode="auto">
          <a:xfrm>
            <a:off x="1236662" y="1528082"/>
            <a:ext cx="48448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2000" b="1" dirty="0"/>
              <a:t>*</a:t>
            </a:r>
            <a:r>
              <a:rPr lang="fr-FR" altLang="fr-FR" sz="1800" b="1" dirty="0"/>
              <a:t> </a:t>
            </a:r>
            <a:r>
              <a:rPr lang="fr-FR" altLang="fr-FR" sz="1800" b="1" u="sng" dirty="0"/>
              <a:t>État composite :</a:t>
            </a:r>
            <a:endParaRPr lang="fr-FR" altLang="fr-FR" sz="1800" b="1" dirty="0"/>
          </a:p>
        </p:txBody>
      </p:sp>
      <p:sp>
        <p:nvSpPr>
          <p:cNvPr id="2" name="ZoneTexte 1">
            <a:extLst>
              <a:ext uri="{FF2B5EF4-FFF2-40B4-BE49-F238E27FC236}">
                <a16:creationId xmlns:a16="http://schemas.microsoft.com/office/drawing/2014/main" id="{2FA83C1C-99C6-44FE-84E5-CB3E96CE7964}"/>
              </a:ext>
            </a:extLst>
          </p:cNvPr>
          <p:cNvSpPr txBox="1">
            <a:spLocks noChangeArrowheads="1"/>
          </p:cNvSpPr>
          <p:nvPr/>
        </p:nvSpPr>
        <p:spPr bwMode="auto">
          <a:xfrm>
            <a:off x="1225550" y="2151746"/>
            <a:ext cx="77835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dirty="0"/>
              <a:t>Pour alléger l’écriture (et donc la lecture) d’un diagramme, un état dit composite </a:t>
            </a:r>
            <a:r>
              <a:rPr lang="fr-FR" altLang="fr-FR" sz="1800" b="1" dirty="0">
                <a:solidFill>
                  <a:srgbClr val="FF0000"/>
                </a:solidFill>
              </a:rPr>
              <a:t>regroupera plusieurs sous-états</a:t>
            </a:r>
            <a:r>
              <a:rPr lang="fr-FR" altLang="fr-FR" sz="1800" dirty="0"/>
              <a:t> qui seront détaillés sur un autre diagramme (analyse descendante).</a:t>
            </a:r>
          </a:p>
        </p:txBody>
      </p:sp>
      <p:pic>
        <p:nvPicPr>
          <p:cNvPr id="57346" name="Picture 2">
            <a:extLst>
              <a:ext uri="{FF2B5EF4-FFF2-40B4-BE49-F238E27FC236}">
                <a16:creationId xmlns:a16="http://schemas.microsoft.com/office/drawing/2014/main" id="{7F582211-D8AF-41E2-A8F0-9BE8A981B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3020784"/>
            <a:ext cx="2071688"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3">
            <a:extLst>
              <a:ext uri="{FF2B5EF4-FFF2-40B4-BE49-F238E27FC236}">
                <a16:creationId xmlns:a16="http://schemas.microsoft.com/office/drawing/2014/main" id="{999D0E9B-DA41-43B9-8424-E4477340A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0288" y="3135996"/>
            <a:ext cx="397827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entagone 3">
            <a:extLst>
              <a:ext uri="{FF2B5EF4-FFF2-40B4-BE49-F238E27FC236}">
                <a16:creationId xmlns:a16="http://schemas.microsoft.com/office/drawing/2014/main" id="{DB240567-CA4A-4AD4-B1E7-86E3FEF1EAA6}"/>
              </a:ext>
            </a:extLst>
          </p:cNvPr>
          <p:cNvSpPr>
            <a:spLocks noChangeArrowheads="1"/>
          </p:cNvSpPr>
          <p:nvPr/>
        </p:nvSpPr>
        <p:spPr bwMode="auto">
          <a:xfrm>
            <a:off x="3767138" y="3464609"/>
            <a:ext cx="855662" cy="896937"/>
          </a:xfrm>
          <a:prstGeom prst="homePlate">
            <a:avLst>
              <a:gd name="adj" fmla="val 50000"/>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14" name="Text Box 951">
            <a:extLst>
              <a:ext uri="{FF2B5EF4-FFF2-40B4-BE49-F238E27FC236}">
                <a16:creationId xmlns:a16="http://schemas.microsoft.com/office/drawing/2014/main" id="{A83C4018-32C9-4B7E-9222-2B436B8F1ECF}"/>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5" name="ZoneTexte 14">
            <a:extLst>
              <a:ext uri="{FF2B5EF4-FFF2-40B4-BE49-F238E27FC236}">
                <a16:creationId xmlns:a16="http://schemas.microsoft.com/office/drawing/2014/main" id="{AF9F94B3-81E8-41A6-BADB-2EF3BAC2D1CA}"/>
              </a:ext>
            </a:extLst>
          </p:cNvPr>
          <p:cNvSpPr txBox="1">
            <a:spLocks noChangeArrowheads="1"/>
          </p:cNvSpPr>
          <p:nvPr/>
        </p:nvSpPr>
        <p:spPr bwMode="auto">
          <a:xfrm>
            <a:off x="1236663" y="1022350"/>
            <a:ext cx="520768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3.6) </a:t>
            </a:r>
            <a:r>
              <a:rPr lang="fr-FR" sz="1800" b="1" u="sng" dirty="0">
                <a:latin typeface="Comic Sans MS" panose="030F0702030302020204" pitchFamily="66" charset="0"/>
              </a:rPr>
              <a:t>États composites et hiérarchisation</a:t>
            </a:r>
          </a:p>
        </p:txBody>
      </p:sp>
      <p:sp>
        <p:nvSpPr>
          <p:cNvPr id="16" name="Ellipse 15">
            <a:extLst>
              <a:ext uri="{FF2B5EF4-FFF2-40B4-BE49-F238E27FC236}">
                <a16:creationId xmlns:a16="http://schemas.microsoft.com/office/drawing/2014/main" id="{0F74B7E2-8B06-4BDC-80DA-CA7BF7D9880E}"/>
              </a:ext>
            </a:extLst>
          </p:cNvPr>
          <p:cNvSpPr>
            <a:spLocks noChangeArrowheads="1"/>
          </p:cNvSpPr>
          <p:nvPr/>
        </p:nvSpPr>
        <p:spPr bwMode="auto">
          <a:xfrm>
            <a:off x="2510518" y="4801510"/>
            <a:ext cx="1016227" cy="348935"/>
          </a:xfrm>
          <a:prstGeom prst="ellipse">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Tree>
    <p:extLst>
      <p:ext uri="{BB962C8B-B14F-4D97-AF65-F5344CB8AC3E}">
        <p14:creationId xmlns:p14="http://schemas.microsoft.com/office/powerpoint/2010/main" val="1468833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37" fill="hold" nodeType="clickEffect">
                                  <p:stCondLst>
                                    <p:cond delay="0"/>
                                  </p:stCondLst>
                                  <p:childTnLst>
                                    <p:set>
                                      <p:cBhvr>
                                        <p:cTn id="15" dur="1" fill="hold">
                                          <p:stCondLst>
                                            <p:cond delay="0"/>
                                          </p:stCondLst>
                                        </p:cTn>
                                        <p:tgtEl>
                                          <p:spTgt spid="57346"/>
                                        </p:tgtEl>
                                        <p:attrNameLst>
                                          <p:attrName>style.visibility</p:attrName>
                                        </p:attrNameLst>
                                      </p:cBhvr>
                                      <p:to>
                                        <p:strVal val="visible"/>
                                      </p:to>
                                    </p:set>
                                    <p:animEffect transition="in" filter="barn(outVertical)">
                                      <p:cBhvr>
                                        <p:cTn id="16" dur="500"/>
                                        <p:tgtEl>
                                          <p:spTgt spid="57346"/>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nodeType="afterGroup">
                            <p:stCondLst>
                              <p:cond delay="1000"/>
                            </p:stCondLst>
                            <p:childTnLst>
                              <p:par>
                                <p:cTn id="22" presetID="16" presetClass="entr" presetSubtype="37" fill="hold" nodeType="afterEffect">
                                  <p:stCondLst>
                                    <p:cond delay="0"/>
                                  </p:stCondLst>
                                  <p:childTnLst>
                                    <p:set>
                                      <p:cBhvr>
                                        <p:cTn id="23" dur="1" fill="hold">
                                          <p:stCondLst>
                                            <p:cond delay="0"/>
                                          </p:stCondLst>
                                        </p:cTn>
                                        <p:tgtEl>
                                          <p:spTgt spid="57347"/>
                                        </p:tgtEl>
                                        <p:attrNameLst>
                                          <p:attrName>style.visibility</p:attrName>
                                        </p:attrNameLst>
                                      </p:cBhvr>
                                      <p:to>
                                        <p:strVal val="visible"/>
                                      </p:to>
                                    </p:set>
                                    <p:animEffect transition="in" filter="barn(outVertical)">
                                      <p:cBhvr>
                                        <p:cTn id="24" dur="500"/>
                                        <p:tgtEl>
                                          <p:spTgt spid="5734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outVertical)">
                                      <p:cBhvr>
                                        <p:cTn id="29"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4"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20">
            <a:extLst>
              <a:ext uri="{FF2B5EF4-FFF2-40B4-BE49-F238E27FC236}">
                <a16:creationId xmlns:a16="http://schemas.microsoft.com/office/drawing/2014/main" id="{C6406E5B-1181-439E-B279-B3AD8AFBEFDC}"/>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3555" name="Rectangle 622">
            <a:extLst>
              <a:ext uri="{FF2B5EF4-FFF2-40B4-BE49-F238E27FC236}">
                <a16:creationId xmlns:a16="http://schemas.microsoft.com/office/drawing/2014/main" id="{02AB78E0-D654-4376-987A-24C5D4CD7D7A}"/>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3556" name="Rectangle 653">
            <a:extLst>
              <a:ext uri="{FF2B5EF4-FFF2-40B4-BE49-F238E27FC236}">
                <a16:creationId xmlns:a16="http://schemas.microsoft.com/office/drawing/2014/main" id="{A2223159-74D2-447B-A8CD-AF82A2AF6F0B}"/>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3DECA85B-6F48-4371-A15B-ED8C575A7B27}"/>
              </a:ext>
            </a:extLst>
          </p:cNvPr>
          <p:cNvSpPr txBox="1">
            <a:spLocks noChangeArrowheads="1"/>
          </p:cNvSpPr>
          <p:nvPr/>
        </p:nvSpPr>
        <p:spPr bwMode="auto">
          <a:xfrm>
            <a:off x="1236662" y="1368428"/>
            <a:ext cx="48448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2000" b="1" dirty="0"/>
              <a:t>*</a:t>
            </a:r>
            <a:r>
              <a:rPr lang="fr-FR" altLang="fr-FR" sz="1800" b="1" dirty="0"/>
              <a:t> </a:t>
            </a:r>
            <a:r>
              <a:rPr lang="fr-FR" altLang="fr-FR" sz="1800" b="1" u="sng" dirty="0"/>
              <a:t>Règles d’évolution avec des états composites :</a:t>
            </a:r>
            <a:endParaRPr lang="fr-FR" altLang="fr-FR" sz="1800" b="1" dirty="0"/>
          </a:p>
        </p:txBody>
      </p:sp>
      <p:sp>
        <p:nvSpPr>
          <p:cNvPr id="2" name="ZoneTexte 1">
            <a:extLst>
              <a:ext uri="{FF2B5EF4-FFF2-40B4-BE49-F238E27FC236}">
                <a16:creationId xmlns:a16="http://schemas.microsoft.com/office/drawing/2014/main" id="{2FA83C1C-99C6-44FE-84E5-CB3E96CE7964}"/>
              </a:ext>
            </a:extLst>
          </p:cNvPr>
          <p:cNvSpPr txBox="1">
            <a:spLocks noChangeArrowheads="1"/>
          </p:cNvSpPr>
          <p:nvPr/>
        </p:nvSpPr>
        <p:spPr bwMode="auto">
          <a:xfrm>
            <a:off x="1225550" y="3139169"/>
            <a:ext cx="77835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sz="1800" i="1" dirty="0"/>
              <a:t>Il y a 2 états composites "Fermé" et "Ouvert". L'état composite "Fermé" contient lui-même un état composite "Chauffe". Il contient lui-même un sous-graphe formé de 2 états "600 W" et "900 W".</a:t>
            </a:r>
            <a:endParaRPr lang="fr-FR" altLang="fr-FR" sz="1800" dirty="0"/>
          </a:p>
        </p:txBody>
      </p:sp>
      <p:sp>
        <p:nvSpPr>
          <p:cNvPr id="14" name="Text Box 951">
            <a:extLst>
              <a:ext uri="{FF2B5EF4-FFF2-40B4-BE49-F238E27FC236}">
                <a16:creationId xmlns:a16="http://schemas.microsoft.com/office/drawing/2014/main" id="{A83C4018-32C9-4B7E-9222-2B436B8F1ECF}"/>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15" name="ZoneTexte 14">
            <a:extLst>
              <a:ext uri="{FF2B5EF4-FFF2-40B4-BE49-F238E27FC236}">
                <a16:creationId xmlns:a16="http://schemas.microsoft.com/office/drawing/2014/main" id="{AF9F94B3-81E8-41A6-BADB-2EF3BAC2D1CA}"/>
              </a:ext>
            </a:extLst>
          </p:cNvPr>
          <p:cNvSpPr txBox="1">
            <a:spLocks noChangeArrowheads="1"/>
          </p:cNvSpPr>
          <p:nvPr/>
        </p:nvSpPr>
        <p:spPr bwMode="auto">
          <a:xfrm>
            <a:off x="1236663" y="1022350"/>
            <a:ext cx="520768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3.6) </a:t>
            </a:r>
            <a:r>
              <a:rPr lang="fr-FR" sz="1800" b="1" u="sng" dirty="0">
                <a:latin typeface="Comic Sans MS" panose="030F0702030302020204" pitchFamily="66" charset="0"/>
              </a:rPr>
              <a:t>États composites et hiérarchisation</a:t>
            </a:r>
          </a:p>
        </p:txBody>
      </p:sp>
      <p:pic>
        <p:nvPicPr>
          <p:cNvPr id="13" name="Image 12">
            <a:extLst>
              <a:ext uri="{FF2B5EF4-FFF2-40B4-BE49-F238E27FC236}">
                <a16:creationId xmlns:a16="http://schemas.microsoft.com/office/drawing/2014/main" id="{D31ABB32-F726-43A9-A308-BA7F1263BC3F}"/>
              </a:ext>
            </a:extLst>
          </p:cNvPr>
          <p:cNvPicPr/>
          <p:nvPr/>
        </p:nvPicPr>
        <p:blipFill>
          <a:blip r:embed="rId3"/>
          <a:srcRect/>
          <a:stretch>
            <a:fillRect/>
          </a:stretch>
        </p:blipFill>
        <p:spPr bwMode="auto">
          <a:xfrm>
            <a:off x="1155700" y="1730207"/>
            <a:ext cx="7988300" cy="1364964"/>
          </a:xfrm>
          <a:prstGeom prst="rect">
            <a:avLst/>
          </a:prstGeom>
          <a:noFill/>
          <a:ln w="9525">
            <a:noFill/>
            <a:miter lim="800000"/>
            <a:headEnd/>
            <a:tailEnd/>
          </a:ln>
        </p:spPr>
      </p:pic>
      <p:sp>
        <p:nvSpPr>
          <p:cNvPr id="17" name="ZoneTexte 16">
            <a:extLst>
              <a:ext uri="{FF2B5EF4-FFF2-40B4-BE49-F238E27FC236}">
                <a16:creationId xmlns:a16="http://schemas.microsoft.com/office/drawing/2014/main" id="{F499BEE9-B0D0-4514-847E-019E6E694EDF}"/>
              </a:ext>
            </a:extLst>
          </p:cNvPr>
          <p:cNvSpPr txBox="1">
            <a:spLocks noChangeArrowheads="1"/>
          </p:cNvSpPr>
          <p:nvPr/>
        </p:nvSpPr>
        <p:spPr bwMode="auto">
          <a:xfrm>
            <a:off x="1225550" y="4216571"/>
            <a:ext cx="77835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r>
              <a:rPr lang="fr-FR" sz="1800" dirty="0"/>
              <a:t>Quand </a:t>
            </a:r>
            <a:r>
              <a:rPr lang="fr-FR" sz="1800" b="1" dirty="0"/>
              <a:t>plusieurs transitions sont possibles</a:t>
            </a:r>
            <a:r>
              <a:rPr lang="fr-FR" sz="1800" dirty="0"/>
              <a:t>, on choisit de suivre celle qui part de l'état le plus en bas de la hiérarchie des états actifs, donc ici partant de "Chauffe" et non pas de "Fermé". Autrement dit :</a:t>
            </a:r>
          </a:p>
          <a:p>
            <a:pPr marL="536575" indent="-361950"/>
            <a:r>
              <a:rPr lang="fr-FR" sz="1800" dirty="0"/>
              <a:t>- si l'état actif est "Chauffe / </a:t>
            </a:r>
            <a:r>
              <a:rPr lang="fr-FR" sz="1800" dirty="0" err="1"/>
              <a:t>600W</a:t>
            </a:r>
            <a:r>
              <a:rPr lang="fr-FR" sz="1800" dirty="0"/>
              <a:t>" quand on ouvre la porte, l'état "En pause" s'active ;</a:t>
            </a:r>
          </a:p>
          <a:p>
            <a:pPr marL="536575" indent="-361950"/>
            <a:r>
              <a:rPr lang="fr-FR" sz="1800" dirty="0"/>
              <a:t>- si l'état actif est "Off" contenu dans "Fermé" quand on ouvre la porte, l'état "Ouvert" s'active et donc l'état "Off" qu'il contient.</a:t>
            </a:r>
            <a:endParaRPr lang="fr-FR" altLang="fr-FR" sz="1800" dirty="0"/>
          </a:p>
        </p:txBody>
      </p:sp>
    </p:spTree>
    <p:extLst>
      <p:ext uri="{BB962C8B-B14F-4D97-AF65-F5344CB8AC3E}">
        <p14:creationId xmlns:p14="http://schemas.microsoft.com/office/powerpoint/2010/main" val="28201032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20">
            <a:extLst>
              <a:ext uri="{FF2B5EF4-FFF2-40B4-BE49-F238E27FC236}">
                <a16:creationId xmlns:a16="http://schemas.microsoft.com/office/drawing/2014/main" id="{66500E14-3F0D-4CA9-8BAA-0A2341B6145F}"/>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4579" name="Rectangle 622">
            <a:extLst>
              <a:ext uri="{FF2B5EF4-FFF2-40B4-BE49-F238E27FC236}">
                <a16:creationId xmlns:a16="http://schemas.microsoft.com/office/drawing/2014/main" id="{FD0D1F97-78EC-4B42-AA0F-E290CB7BAB29}"/>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4580" name="Rectangle 653">
            <a:extLst>
              <a:ext uri="{FF2B5EF4-FFF2-40B4-BE49-F238E27FC236}">
                <a16:creationId xmlns:a16="http://schemas.microsoft.com/office/drawing/2014/main" id="{930A2BFF-7F31-470D-A785-42F9A4C5A9FD}"/>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 name="ZoneTexte 1">
            <a:extLst>
              <a:ext uri="{FF2B5EF4-FFF2-40B4-BE49-F238E27FC236}">
                <a16:creationId xmlns:a16="http://schemas.microsoft.com/office/drawing/2014/main" id="{49C0D84B-3797-473A-84FA-E6C530350127}"/>
              </a:ext>
            </a:extLst>
          </p:cNvPr>
          <p:cNvSpPr txBox="1">
            <a:spLocks noChangeArrowheads="1"/>
          </p:cNvSpPr>
          <p:nvPr/>
        </p:nvSpPr>
        <p:spPr bwMode="auto">
          <a:xfrm>
            <a:off x="1225550" y="1716309"/>
            <a:ext cx="7783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dirty="0"/>
              <a:t>2 représentations possibles (équivalentes) :</a:t>
            </a:r>
          </a:p>
        </p:txBody>
      </p:sp>
      <p:grpSp>
        <p:nvGrpSpPr>
          <p:cNvPr id="3" name="Group 2">
            <a:extLst>
              <a:ext uri="{FF2B5EF4-FFF2-40B4-BE49-F238E27FC236}">
                <a16:creationId xmlns:a16="http://schemas.microsoft.com/office/drawing/2014/main" id="{6DC583D2-2AFC-4AF7-BA0F-2DC79CE3AE5D}"/>
              </a:ext>
            </a:extLst>
          </p:cNvPr>
          <p:cNvGrpSpPr>
            <a:grpSpLocks noChangeAspect="1"/>
          </p:cNvGrpSpPr>
          <p:nvPr/>
        </p:nvGrpSpPr>
        <p:grpSpPr bwMode="auto">
          <a:xfrm>
            <a:off x="1781175" y="1992990"/>
            <a:ext cx="5419725" cy="1731963"/>
            <a:chOff x="1161" y="3064"/>
            <a:chExt cx="9613" cy="3071"/>
          </a:xfrm>
        </p:grpSpPr>
        <p:pic>
          <p:nvPicPr>
            <p:cNvPr id="24593" name="Picture 3">
              <a:extLst>
                <a:ext uri="{FF2B5EF4-FFF2-40B4-BE49-F238E27FC236}">
                  <a16:creationId xmlns:a16="http://schemas.microsoft.com/office/drawing/2014/main" id="{934FBCFF-CBC1-4FAC-A35F-F0509BEE9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 y="3120"/>
              <a:ext cx="9495" cy="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4" name="Rectangle 4">
              <a:extLst>
                <a:ext uri="{FF2B5EF4-FFF2-40B4-BE49-F238E27FC236}">
                  <a16:creationId xmlns:a16="http://schemas.microsoft.com/office/drawing/2014/main" id="{BEEE0357-21EB-4C79-8BB1-642D7BEC82E8}"/>
                </a:ext>
              </a:extLst>
            </p:cNvPr>
            <p:cNvSpPr>
              <a:spLocks noChangeAspect="1" noChangeArrowheads="1"/>
            </p:cNvSpPr>
            <p:nvPr/>
          </p:nvSpPr>
          <p:spPr bwMode="auto">
            <a:xfrm>
              <a:off x="1161" y="3064"/>
              <a:ext cx="849" cy="1346"/>
            </a:xfrm>
            <a:prstGeom prst="rect">
              <a:avLst/>
            </a:prstGeom>
            <a:solidFill>
              <a:srgbClr val="FFFFFF"/>
            </a:solidFill>
            <a:ln w="9525">
              <a:solidFill>
                <a:srgbClr val="FFFFFF"/>
              </a:solidFill>
              <a:miter lim="800000"/>
              <a:headEnd/>
              <a:tailEnd/>
            </a:ln>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endParaRPr lang="fr-FR" altLang="fr-FR"/>
            </a:p>
          </p:txBody>
        </p:sp>
        <p:sp>
          <p:nvSpPr>
            <p:cNvPr id="24595" name="Rectangle 5">
              <a:extLst>
                <a:ext uri="{FF2B5EF4-FFF2-40B4-BE49-F238E27FC236}">
                  <a16:creationId xmlns:a16="http://schemas.microsoft.com/office/drawing/2014/main" id="{A822A620-A6A3-44A9-843C-E6F38E446CA3}"/>
                </a:ext>
              </a:extLst>
            </p:cNvPr>
            <p:cNvSpPr>
              <a:spLocks noChangeAspect="1" noChangeArrowheads="1"/>
            </p:cNvSpPr>
            <p:nvPr/>
          </p:nvSpPr>
          <p:spPr bwMode="auto">
            <a:xfrm>
              <a:off x="1161" y="4710"/>
              <a:ext cx="849" cy="1234"/>
            </a:xfrm>
            <a:prstGeom prst="rect">
              <a:avLst/>
            </a:prstGeom>
            <a:solidFill>
              <a:srgbClr val="FFFFFF"/>
            </a:solidFill>
            <a:ln w="9525">
              <a:solidFill>
                <a:srgbClr val="FFFFFF"/>
              </a:solidFill>
              <a:miter lim="800000"/>
              <a:headEnd/>
              <a:tailEnd/>
            </a:ln>
          </p:spPr>
          <p:txBody>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endParaRPr lang="fr-FR" altLang="fr-FR"/>
            </a:p>
          </p:txBody>
        </p:sp>
      </p:grpSp>
      <p:pic>
        <p:nvPicPr>
          <p:cNvPr id="78854" name="Picture 6">
            <a:extLst>
              <a:ext uri="{FF2B5EF4-FFF2-40B4-BE49-F238E27FC236}">
                <a16:creationId xmlns:a16="http://schemas.microsoft.com/office/drawing/2014/main" id="{A4C01483-43CE-4112-9819-1E0E9A9C43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500" y="3688440"/>
            <a:ext cx="60325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onnecteur droit avec flèche 19">
            <a:extLst>
              <a:ext uri="{FF2B5EF4-FFF2-40B4-BE49-F238E27FC236}">
                <a16:creationId xmlns:a16="http://schemas.microsoft.com/office/drawing/2014/main" id="{C327BC39-DCBE-44AE-9CFF-5BDDCAE348F4}"/>
              </a:ext>
            </a:extLst>
          </p:cNvPr>
          <p:cNvCxnSpPr>
            <a:cxnSpLocks noChangeShapeType="1"/>
          </p:cNvCxnSpPr>
          <p:nvPr/>
        </p:nvCxnSpPr>
        <p:spPr bwMode="auto">
          <a:xfrm rot="5400000" flipH="1" flipV="1">
            <a:off x="1631950" y="5040990"/>
            <a:ext cx="1651000" cy="622300"/>
          </a:xfrm>
          <a:prstGeom prst="straightConnector1">
            <a:avLst/>
          </a:prstGeom>
          <a:noFill/>
          <a:ln w="9525" algn="ctr">
            <a:solidFill>
              <a:srgbClr val="FC3F04"/>
            </a:solidFill>
            <a:round/>
            <a:headEnd/>
            <a:tailEnd type="arrow" w="med" len="med"/>
          </a:ln>
          <a:extLst>
            <a:ext uri="{909E8E84-426E-40DD-AFC4-6F175D3DCCD1}">
              <a14:hiddenFill xmlns:a14="http://schemas.microsoft.com/office/drawing/2010/main">
                <a:noFill/>
              </a14:hiddenFill>
            </a:ext>
          </a:extLst>
        </p:spPr>
      </p:cxnSp>
      <p:cxnSp>
        <p:nvCxnSpPr>
          <p:cNvPr id="21" name="Connecteur droit avec flèche 20">
            <a:extLst>
              <a:ext uri="{FF2B5EF4-FFF2-40B4-BE49-F238E27FC236}">
                <a16:creationId xmlns:a16="http://schemas.microsoft.com/office/drawing/2014/main" id="{FFD3AB92-DB17-4361-BE9D-0F213B95B513}"/>
              </a:ext>
            </a:extLst>
          </p:cNvPr>
          <p:cNvCxnSpPr>
            <a:cxnSpLocks noChangeShapeType="1"/>
          </p:cNvCxnSpPr>
          <p:nvPr/>
        </p:nvCxnSpPr>
        <p:spPr bwMode="auto">
          <a:xfrm rot="5400000" flipH="1" flipV="1">
            <a:off x="2101850" y="5193390"/>
            <a:ext cx="1028700" cy="939800"/>
          </a:xfrm>
          <a:prstGeom prst="straightConnector1">
            <a:avLst/>
          </a:prstGeom>
          <a:noFill/>
          <a:ln w="9525" algn="ctr">
            <a:solidFill>
              <a:srgbClr val="FC3F04"/>
            </a:solidFill>
            <a:round/>
            <a:headEnd/>
            <a:tailEnd type="arrow" w="med" len="med"/>
          </a:ln>
          <a:extLst>
            <a:ext uri="{909E8E84-426E-40DD-AFC4-6F175D3DCCD1}">
              <a14:hiddenFill xmlns:a14="http://schemas.microsoft.com/office/drawing/2010/main">
                <a:noFill/>
              </a14:hiddenFill>
            </a:ext>
          </a:extLst>
        </p:spPr>
      </p:cxnSp>
      <p:sp>
        <p:nvSpPr>
          <p:cNvPr id="23" name="ZoneTexte 22">
            <a:extLst>
              <a:ext uri="{FF2B5EF4-FFF2-40B4-BE49-F238E27FC236}">
                <a16:creationId xmlns:a16="http://schemas.microsoft.com/office/drawing/2014/main" id="{74430095-3EB9-4C49-8E81-8405B89D3F07}"/>
              </a:ext>
            </a:extLst>
          </p:cNvPr>
          <p:cNvSpPr txBox="1">
            <a:spLocks noChangeArrowheads="1"/>
          </p:cNvSpPr>
          <p:nvPr/>
        </p:nvSpPr>
        <p:spPr bwMode="auto">
          <a:xfrm>
            <a:off x="1225550" y="6152240"/>
            <a:ext cx="3968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dirty="0">
                <a:solidFill>
                  <a:srgbClr val="FF0000"/>
                </a:solidFill>
              </a:rPr>
              <a:t>Ces 2 états s’activent simultanément</a:t>
            </a:r>
          </a:p>
        </p:txBody>
      </p:sp>
      <p:sp>
        <p:nvSpPr>
          <p:cNvPr id="24" name="ZoneTexte 23">
            <a:extLst>
              <a:ext uri="{FF2B5EF4-FFF2-40B4-BE49-F238E27FC236}">
                <a16:creationId xmlns:a16="http://schemas.microsoft.com/office/drawing/2014/main" id="{D91B3A74-2E56-4E93-982A-17BB204591D5}"/>
              </a:ext>
            </a:extLst>
          </p:cNvPr>
          <p:cNvSpPr txBox="1">
            <a:spLocks noChangeArrowheads="1"/>
          </p:cNvSpPr>
          <p:nvPr/>
        </p:nvSpPr>
        <p:spPr bwMode="auto">
          <a:xfrm>
            <a:off x="5175250" y="5695040"/>
            <a:ext cx="39687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dirty="0">
                <a:solidFill>
                  <a:srgbClr val="FF0000"/>
                </a:solidFill>
              </a:rPr>
              <a:t>Le « </a:t>
            </a:r>
            <a:r>
              <a:rPr lang="fr-FR" altLang="fr-FR" sz="1800" dirty="0" err="1">
                <a:solidFill>
                  <a:srgbClr val="FF0000"/>
                </a:solidFill>
              </a:rPr>
              <a:t>JOIN</a:t>
            </a:r>
            <a:r>
              <a:rPr lang="fr-FR" altLang="fr-FR" sz="1800" dirty="0">
                <a:solidFill>
                  <a:srgbClr val="FF0000"/>
                </a:solidFill>
              </a:rPr>
              <a:t> » n’est franchi que si les 2 (ou +) </a:t>
            </a:r>
            <a:r>
              <a:rPr lang="fr-FR" altLang="fr-FR" sz="1800" u="sng" dirty="0">
                <a:solidFill>
                  <a:srgbClr val="FF0000"/>
                </a:solidFill>
              </a:rPr>
              <a:t>états sources </a:t>
            </a:r>
            <a:r>
              <a:rPr lang="fr-FR" altLang="fr-FR" sz="1800" dirty="0">
                <a:solidFill>
                  <a:srgbClr val="FF0000"/>
                </a:solidFill>
              </a:rPr>
              <a:t>sont actifs et si la </a:t>
            </a:r>
            <a:r>
              <a:rPr lang="fr-FR" altLang="fr-FR" sz="1800" u="sng" dirty="0">
                <a:solidFill>
                  <a:srgbClr val="FF0000"/>
                </a:solidFill>
              </a:rPr>
              <a:t>transition</a:t>
            </a:r>
            <a:r>
              <a:rPr lang="fr-FR" altLang="fr-FR" sz="1800" dirty="0">
                <a:solidFill>
                  <a:srgbClr val="FF0000"/>
                </a:solidFill>
              </a:rPr>
              <a:t> éventuelle est vraie</a:t>
            </a:r>
          </a:p>
        </p:txBody>
      </p:sp>
      <p:cxnSp>
        <p:nvCxnSpPr>
          <p:cNvPr id="25" name="Connecteur droit avec flèche 24">
            <a:extLst>
              <a:ext uri="{FF2B5EF4-FFF2-40B4-BE49-F238E27FC236}">
                <a16:creationId xmlns:a16="http://schemas.microsoft.com/office/drawing/2014/main" id="{0264DB4B-BBE8-423C-B9B9-9BFB0A0C0320}"/>
              </a:ext>
            </a:extLst>
          </p:cNvPr>
          <p:cNvCxnSpPr>
            <a:cxnSpLocks noChangeShapeType="1"/>
            <a:stCxn id="24" idx="1"/>
          </p:cNvCxnSpPr>
          <p:nvPr/>
        </p:nvCxnSpPr>
        <p:spPr bwMode="auto">
          <a:xfrm flipH="1" flipV="1">
            <a:off x="4572000" y="5212441"/>
            <a:ext cx="603250" cy="944264"/>
          </a:xfrm>
          <a:prstGeom prst="straightConnector1">
            <a:avLst/>
          </a:prstGeom>
          <a:noFill/>
          <a:ln w="9525" algn="ctr">
            <a:solidFill>
              <a:srgbClr val="FC3F04"/>
            </a:solidFill>
            <a:round/>
            <a:headEnd/>
            <a:tailEnd type="arrow" w="med" len="med"/>
          </a:ln>
          <a:extLst>
            <a:ext uri="{909E8E84-426E-40DD-AFC4-6F175D3DCCD1}">
              <a14:hiddenFill xmlns:a14="http://schemas.microsoft.com/office/drawing/2010/main">
                <a:noFill/>
              </a14:hiddenFill>
            </a:ext>
          </a:extLst>
        </p:spPr>
      </p:cxnSp>
      <p:cxnSp>
        <p:nvCxnSpPr>
          <p:cNvPr id="27" name="Connecteur droit avec flèche 26">
            <a:extLst>
              <a:ext uri="{FF2B5EF4-FFF2-40B4-BE49-F238E27FC236}">
                <a16:creationId xmlns:a16="http://schemas.microsoft.com/office/drawing/2014/main" id="{9DFC2812-8ACA-4F3E-B3A4-628B68F5090C}"/>
              </a:ext>
            </a:extLst>
          </p:cNvPr>
          <p:cNvCxnSpPr>
            <a:cxnSpLocks noChangeShapeType="1"/>
            <a:stCxn id="24" idx="1"/>
          </p:cNvCxnSpPr>
          <p:nvPr/>
        </p:nvCxnSpPr>
        <p:spPr bwMode="auto">
          <a:xfrm flipH="1" flipV="1">
            <a:off x="4699000" y="4463141"/>
            <a:ext cx="476250" cy="1693564"/>
          </a:xfrm>
          <a:prstGeom prst="straightConnector1">
            <a:avLst/>
          </a:prstGeom>
          <a:noFill/>
          <a:ln w="9525" algn="ctr">
            <a:solidFill>
              <a:srgbClr val="FC3F04"/>
            </a:solidFill>
            <a:round/>
            <a:headEnd/>
            <a:tailEnd type="arrow" w="med" len="med"/>
          </a:ln>
          <a:extLst>
            <a:ext uri="{909E8E84-426E-40DD-AFC4-6F175D3DCCD1}">
              <a14:hiddenFill xmlns:a14="http://schemas.microsoft.com/office/drawing/2010/main">
                <a:noFill/>
              </a14:hiddenFill>
            </a:ext>
          </a:extLst>
        </p:spPr>
      </p:cxnSp>
      <p:cxnSp>
        <p:nvCxnSpPr>
          <p:cNvPr id="29" name="Connecteur droit avec flèche 28">
            <a:extLst>
              <a:ext uri="{FF2B5EF4-FFF2-40B4-BE49-F238E27FC236}">
                <a16:creationId xmlns:a16="http://schemas.microsoft.com/office/drawing/2014/main" id="{3F4DF141-66CF-475F-BBFE-0E7DDDCC62DF}"/>
              </a:ext>
            </a:extLst>
          </p:cNvPr>
          <p:cNvCxnSpPr>
            <a:cxnSpLocks noChangeShapeType="1"/>
          </p:cNvCxnSpPr>
          <p:nvPr/>
        </p:nvCxnSpPr>
        <p:spPr bwMode="auto">
          <a:xfrm rot="10800000">
            <a:off x="5867400" y="4640940"/>
            <a:ext cx="1943100" cy="1435100"/>
          </a:xfrm>
          <a:prstGeom prst="straightConnector1">
            <a:avLst/>
          </a:prstGeom>
          <a:noFill/>
          <a:ln w="9525" algn="ctr">
            <a:solidFill>
              <a:srgbClr val="FC3F04"/>
            </a:solidFill>
            <a:round/>
            <a:headEnd/>
            <a:tailEnd type="arrow" w="med" len="med"/>
          </a:ln>
          <a:extLst>
            <a:ext uri="{909E8E84-426E-40DD-AFC4-6F175D3DCCD1}">
              <a14:hiddenFill xmlns:a14="http://schemas.microsoft.com/office/drawing/2010/main">
                <a:noFill/>
              </a14:hiddenFill>
            </a:ext>
          </a:extLst>
        </p:spPr>
      </p:cxnSp>
      <p:sp>
        <p:nvSpPr>
          <p:cNvPr id="22" name="Text Box 951">
            <a:extLst>
              <a:ext uri="{FF2B5EF4-FFF2-40B4-BE49-F238E27FC236}">
                <a16:creationId xmlns:a16="http://schemas.microsoft.com/office/drawing/2014/main" id="{7234709A-4817-4CF9-953A-DE34B878323D}"/>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26" name="ZoneTexte 25">
            <a:extLst>
              <a:ext uri="{FF2B5EF4-FFF2-40B4-BE49-F238E27FC236}">
                <a16:creationId xmlns:a16="http://schemas.microsoft.com/office/drawing/2014/main" id="{95F1C0AA-95F7-4EAC-9848-E10BCBD6949E}"/>
              </a:ext>
            </a:extLst>
          </p:cNvPr>
          <p:cNvSpPr txBox="1">
            <a:spLocks noChangeArrowheads="1"/>
          </p:cNvSpPr>
          <p:nvPr/>
        </p:nvSpPr>
        <p:spPr bwMode="auto">
          <a:xfrm>
            <a:off x="1236663" y="1022350"/>
            <a:ext cx="520768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3.6) </a:t>
            </a:r>
            <a:r>
              <a:rPr lang="fr-FR" sz="1800" b="1" u="sng" dirty="0">
                <a:latin typeface="Comic Sans MS" panose="030F0702030302020204" pitchFamily="66" charset="0"/>
              </a:rPr>
              <a:t>États composites et hiérarchisation</a:t>
            </a:r>
          </a:p>
        </p:txBody>
      </p:sp>
      <p:sp>
        <p:nvSpPr>
          <p:cNvPr id="30" name="ZoneTexte 29">
            <a:extLst>
              <a:ext uri="{FF2B5EF4-FFF2-40B4-BE49-F238E27FC236}">
                <a16:creationId xmlns:a16="http://schemas.microsoft.com/office/drawing/2014/main" id="{1307BE4D-FF7E-4DFA-B989-5EC73041D354}"/>
              </a:ext>
            </a:extLst>
          </p:cNvPr>
          <p:cNvSpPr txBox="1">
            <a:spLocks noChangeArrowheads="1"/>
          </p:cNvSpPr>
          <p:nvPr/>
        </p:nvSpPr>
        <p:spPr bwMode="auto">
          <a:xfrm>
            <a:off x="1236662" y="1368428"/>
            <a:ext cx="65738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2000" b="1" dirty="0"/>
              <a:t>*</a:t>
            </a:r>
            <a:r>
              <a:rPr lang="fr-FR" altLang="fr-FR" sz="1800" b="1" dirty="0"/>
              <a:t> </a:t>
            </a:r>
            <a:r>
              <a:rPr lang="fr-FR" altLang="fr-FR" sz="1800" b="1" u="sng" dirty="0"/>
              <a:t>Concurrence et synchronisation (états orthogonaux) :</a:t>
            </a:r>
            <a:endParaRPr lang="fr-FR" altLang="fr-FR" sz="18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7885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par>
                                <p:cTn id="34" presetID="1"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20">
            <a:extLst>
              <a:ext uri="{FF2B5EF4-FFF2-40B4-BE49-F238E27FC236}">
                <a16:creationId xmlns:a16="http://schemas.microsoft.com/office/drawing/2014/main" id="{66500E14-3F0D-4CA9-8BAA-0A2341B6145F}"/>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4579" name="Rectangle 622">
            <a:extLst>
              <a:ext uri="{FF2B5EF4-FFF2-40B4-BE49-F238E27FC236}">
                <a16:creationId xmlns:a16="http://schemas.microsoft.com/office/drawing/2014/main" id="{FD0D1F97-78EC-4B42-AA0F-E290CB7BAB29}"/>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 name="Text Box 951">
            <a:extLst>
              <a:ext uri="{FF2B5EF4-FFF2-40B4-BE49-F238E27FC236}">
                <a16:creationId xmlns:a16="http://schemas.microsoft.com/office/drawing/2014/main" id="{7234709A-4817-4CF9-953A-DE34B878323D}"/>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26" name="ZoneTexte 25">
            <a:extLst>
              <a:ext uri="{FF2B5EF4-FFF2-40B4-BE49-F238E27FC236}">
                <a16:creationId xmlns:a16="http://schemas.microsoft.com/office/drawing/2014/main" id="{95F1C0AA-95F7-4EAC-9848-E10BCBD6949E}"/>
              </a:ext>
            </a:extLst>
          </p:cNvPr>
          <p:cNvSpPr txBox="1">
            <a:spLocks noChangeArrowheads="1"/>
          </p:cNvSpPr>
          <p:nvPr/>
        </p:nvSpPr>
        <p:spPr bwMode="auto">
          <a:xfrm>
            <a:off x="1236663" y="1022350"/>
            <a:ext cx="520768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3.6) </a:t>
            </a:r>
            <a:r>
              <a:rPr lang="fr-FR" sz="1800" b="1" u="sng" dirty="0">
                <a:latin typeface="Comic Sans MS" panose="030F0702030302020204" pitchFamily="66" charset="0"/>
              </a:rPr>
              <a:t>États composites et hiérarchisation</a:t>
            </a:r>
          </a:p>
        </p:txBody>
      </p:sp>
      <p:sp>
        <p:nvSpPr>
          <p:cNvPr id="30" name="ZoneTexte 29">
            <a:extLst>
              <a:ext uri="{FF2B5EF4-FFF2-40B4-BE49-F238E27FC236}">
                <a16:creationId xmlns:a16="http://schemas.microsoft.com/office/drawing/2014/main" id="{1307BE4D-FF7E-4DFA-B989-5EC73041D354}"/>
              </a:ext>
            </a:extLst>
          </p:cNvPr>
          <p:cNvSpPr txBox="1">
            <a:spLocks noChangeArrowheads="1"/>
          </p:cNvSpPr>
          <p:nvPr/>
        </p:nvSpPr>
        <p:spPr bwMode="auto">
          <a:xfrm>
            <a:off x="1236662" y="1368428"/>
            <a:ext cx="7907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2000" b="1" dirty="0"/>
              <a:t>*</a:t>
            </a:r>
            <a:r>
              <a:rPr lang="fr-FR" altLang="fr-FR" sz="1800" b="1" dirty="0"/>
              <a:t> </a:t>
            </a:r>
            <a:r>
              <a:rPr lang="fr-FR" altLang="fr-FR" sz="1800" b="1" u="sng" dirty="0"/>
              <a:t>Conditionner une transition par l’activité de l’état d’un autre sous-graphe :</a:t>
            </a:r>
            <a:endParaRPr lang="fr-FR" altLang="fr-FR" sz="1800" b="1" dirty="0"/>
          </a:p>
        </p:txBody>
      </p:sp>
      <p:sp>
        <p:nvSpPr>
          <p:cNvPr id="31" name="ZoneTexte 30">
            <a:extLst>
              <a:ext uri="{FF2B5EF4-FFF2-40B4-BE49-F238E27FC236}">
                <a16:creationId xmlns:a16="http://schemas.microsoft.com/office/drawing/2014/main" id="{F7A7ABFA-885E-4A91-95CA-B3D4D9F8B4F5}"/>
              </a:ext>
            </a:extLst>
          </p:cNvPr>
          <p:cNvSpPr txBox="1">
            <a:spLocks noChangeArrowheads="1"/>
          </p:cNvSpPr>
          <p:nvPr/>
        </p:nvSpPr>
        <p:spPr bwMode="auto">
          <a:xfrm>
            <a:off x="1303338" y="6114369"/>
            <a:ext cx="7612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Times New Roman" panose="02020603050405020304" pitchFamily="18" charset="0"/>
                <a:cs typeface="Times New Roman" panose="02020603050405020304" pitchFamily="18" charset="0"/>
              </a:defRPr>
            </a:lvl1pPr>
            <a:lvl2pPr marL="742950" indent="-285750">
              <a:defRPr sz="1600">
                <a:solidFill>
                  <a:schemeClr val="tx1"/>
                </a:solidFill>
                <a:latin typeface="Times New Roman" panose="02020603050405020304" pitchFamily="18" charset="0"/>
                <a:cs typeface="Times New Roman" panose="02020603050405020304" pitchFamily="18" charset="0"/>
              </a:defRPr>
            </a:lvl2pPr>
            <a:lvl3pPr marL="1143000" indent="-228600">
              <a:defRPr sz="1600">
                <a:solidFill>
                  <a:schemeClr val="tx1"/>
                </a:solidFill>
                <a:latin typeface="Times New Roman" panose="02020603050405020304" pitchFamily="18" charset="0"/>
                <a:cs typeface="Times New Roman" panose="02020603050405020304" pitchFamily="18" charset="0"/>
              </a:defRPr>
            </a:lvl3pPr>
            <a:lvl4pPr marL="1600200" indent="-228600">
              <a:defRPr sz="1600">
                <a:solidFill>
                  <a:schemeClr val="tx1"/>
                </a:solidFill>
                <a:latin typeface="Times New Roman" panose="02020603050405020304" pitchFamily="18" charset="0"/>
                <a:cs typeface="Times New Roman" panose="02020603050405020304" pitchFamily="18" charset="0"/>
              </a:defRPr>
            </a:lvl4pPr>
            <a:lvl5pPr marL="2057400" indent="-22860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r>
              <a:rPr lang="fr-FR" sz="1800" dirty="0"/>
              <a:t>La syntaxe de la condition de garde vérifiant l'activité de </a:t>
            </a:r>
            <a:r>
              <a:rPr lang="fr-FR" sz="1800" dirty="0" err="1"/>
              <a:t>ETAT</a:t>
            </a:r>
            <a:r>
              <a:rPr lang="fr-FR" sz="1800" dirty="0"/>
              <a:t> est : [in </a:t>
            </a:r>
            <a:r>
              <a:rPr lang="fr-FR" sz="1800" dirty="0" err="1"/>
              <a:t>ETAT</a:t>
            </a:r>
            <a:r>
              <a:rPr lang="fr-FR" sz="1800" dirty="0"/>
              <a:t>]</a:t>
            </a:r>
            <a:endParaRPr lang="fr-FR" altLang="fr-FR" sz="1800" dirty="0"/>
          </a:p>
        </p:txBody>
      </p:sp>
      <p:pic>
        <p:nvPicPr>
          <p:cNvPr id="32" name="Picture 2">
            <a:extLst>
              <a:ext uri="{FF2B5EF4-FFF2-40B4-BE49-F238E27FC236}">
                <a16:creationId xmlns:a16="http://schemas.microsoft.com/office/drawing/2014/main" id="{5C775D22-D5AC-4947-ACD1-A211A7E0DD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174" y="1756001"/>
            <a:ext cx="7810500" cy="430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Ellipse 32">
            <a:extLst>
              <a:ext uri="{FF2B5EF4-FFF2-40B4-BE49-F238E27FC236}">
                <a16:creationId xmlns:a16="http://schemas.microsoft.com/office/drawing/2014/main" id="{781C5315-16DB-431A-9256-96160741C55E}"/>
              </a:ext>
            </a:extLst>
          </p:cNvPr>
          <p:cNvSpPr>
            <a:spLocks noChangeArrowheads="1"/>
          </p:cNvSpPr>
          <p:nvPr/>
        </p:nvSpPr>
        <p:spPr bwMode="auto">
          <a:xfrm>
            <a:off x="6259286" y="3375026"/>
            <a:ext cx="835025" cy="300037"/>
          </a:xfrm>
          <a:prstGeom prst="ellipse">
            <a:avLst/>
          </a:prstGeom>
          <a:noFill/>
          <a:ln w="31750" algn="ctr">
            <a:solidFill>
              <a:srgbClr val="FC3F0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a:solidFill>
                  <a:schemeClr val="tx1"/>
                </a:solidFill>
                <a:latin typeface="Times New Roman" panose="02020603050405020304" pitchFamily="18" charset="0"/>
                <a:cs typeface="Times New Roman" panose="02020603050405020304" pitchFamily="18" charset="0"/>
              </a:defRPr>
            </a:lvl1pPr>
            <a:lvl2pPr marL="742950" indent="-285750">
              <a:defRPr sz="1600">
                <a:solidFill>
                  <a:schemeClr val="tx1"/>
                </a:solidFill>
                <a:latin typeface="Times New Roman" panose="02020603050405020304" pitchFamily="18" charset="0"/>
                <a:cs typeface="Times New Roman" panose="02020603050405020304" pitchFamily="18" charset="0"/>
              </a:defRPr>
            </a:lvl2pPr>
            <a:lvl3pPr marL="1143000" indent="-228600">
              <a:defRPr sz="1600">
                <a:solidFill>
                  <a:schemeClr val="tx1"/>
                </a:solidFill>
                <a:latin typeface="Times New Roman" panose="02020603050405020304" pitchFamily="18" charset="0"/>
                <a:cs typeface="Times New Roman" panose="02020603050405020304" pitchFamily="18" charset="0"/>
              </a:defRPr>
            </a:lvl3pPr>
            <a:lvl4pPr marL="1600200" indent="-228600">
              <a:defRPr sz="1600">
                <a:solidFill>
                  <a:schemeClr val="tx1"/>
                </a:solidFill>
                <a:latin typeface="Times New Roman" panose="02020603050405020304" pitchFamily="18" charset="0"/>
                <a:cs typeface="Times New Roman" panose="02020603050405020304" pitchFamily="18" charset="0"/>
              </a:defRPr>
            </a:lvl4pPr>
            <a:lvl5pPr marL="2057400" indent="-22860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34" name="Rectangle à coins arrondis 29">
            <a:extLst>
              <a:ext uri="{FF2B5EF4-FFF2-40B4-BE49-F238E27FC236}">
                <a16:creationId xmlns:a16="http://schemas.microsoft.com/office/drawing/2014/main" id="{43837821-E146-4D30-8577-F5A4D04C4059}"/>
              </a:ext>
            </a:extLst>
          </p:cNvPr>
          <p:cNvSpPr>
            <a:spLocks noChangeArrowheads="1"/>
          </p:cNvSpPr>
          <p:nvPr/>
        </p:nvSpPr>
        <p:spPr bwMode="auto">
          <a:xfrm>
            <a:off x="3331936" y="3333515"/>
            <a:ext cx="804635" cy="469227"/>
          </a:xfrm>
          <a:prstGeom prst="roundRect">
            <a:avLst>
              <a:gd name="adj" fmla="val 23940"/>
            </a:avLst>
          </a:prstGeom>
          <a:noFill/>
          <a:ln w="31750" algn="ctr">
            <a:solidFill>
              <a:srgbClr val="FC3F0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a:solidFill>
                  <a:schemeClr val="tx1"/>
                </a:solidFill>
                <a:latin typeface="Times New Roman" panose="02020603050405020304" pitchFamily="18" charset="0"/>
                <a:cs typeface="Times New Roman" panose="02020603050405020304" pitchFamily="18" charset="0"/>
              </a:defRPr>
            </a:lvl1pPr>
            <a:lvl2pPr marL="742950" indent="-285750">
              <a:defRPr sz="1600">
                <a:solidFill>
                  <a:schemeClr val="tx1"/>
                </a:solidFill>
                <a:latin typeface="Times New Roman" panose="02020603050405020304" pitchFamily="18" charset="0"/>
                <a:cs typeface="Times New Roman" panose="02020603050405020304" pitchFamily="18" charset="0"/>
              </a:defRPr>
            </a:lvl2pPr>
            <a:lvl3pPr marL="1143000" indent="-228600">
              <a:defRPr sz="1600">
                <a:solidFill>
                  <a:schemeClr val="tx1"/>
                </a:solidFill>
                <a:latin typeface="Times New Roman" panose="02020603050405020304" pitchFamily="18" charset="0"/>
                <a:cs typeface="Times New Roman" panose="02020603050405020304" pitchFamily="18" charset="0"/>
              </a:defRPr>
            </a:lvl3pPr>
            <a:lvl4pPr marL="1600200" indent="-228600">
              <a:defRPr sz="1600">
                <a:solidFill>
                  <a:schemeClr val="tx1"/>
                </a:solidFill>
                <a:latin typeface="Times New Roman" panose="02020603050405020304" pitchFamily="18" charset="0"/>
                <a:cs typeface="Times New Roman" panose="02020603050405020304" pitchFamily="18" charset="0"/>
              </a:defRPr>
            </a:lvl4pPr>
            <a:lvl5pPr marL="2057400" indent="-22860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Tree>
    <p:extLst>
      <p:ext uri="{BB962C8B-B14F-4D97-AF65-F5344CB8AC3E}">
        <p14:creationId xmlns:p14="http://schemas.microsoft.com/office/powerpoint/2010/main" val="3278036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3" grpId="0" animBg="1"/>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20">
            <a:extLst>
              <a:ext uri="{FF2B5EF4-FFF2-40B4-BE49-F238E27FC236}">
                <a16:creationId xmlns:a16="http://schemas.microsoft.com/office/drawing/2014/main" id="{66500E14-3F0D-4CA9-8BAA-0A2341B6145F}"/>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4579" name="Rectangle 622">
            <a:extLst>
              <a:ext uri="{FF2B5EF4-FFF2-40B4-BE49-F238E27FC236}">
                <a16:creationId xmlns:a16="http://schemas.microsoft.com/office/drawing/2014/main" id="{FD0D1F97-78EC-4B42-AA0F-E290CB7BAB29}"/>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2" name="Text Box 951">
            <a:extLst>
              <a:ext uri="{FF2B5EF4-FFF2-40B4-BE49-F238E27FC236}">
                <a16:creationId xmlns:a16="http://schemas.microsoft.com/office/drawing/2014/main" id="{7234709A-4817-4CF9-953A-DE34B878323D}"/>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26" name="ZoneTexte 25">
            <a:extLst>
              <a:ext uri="{FF2B5EF4-FFF2-40B4-BE49-F238E27FC236}">
                <a16:creationId xmlns:a16="http://schemas.microsoft.com/office/drawing/2014/main" id="{95F1C0AA-95F7-4EAC-9848-E10BCBD6949E}"/>
              </a:ext>
            </a:extLst>
          </p:cNvPr>
          <p:cNvSpPr txBox="1">
            <a:spLocks noChangeArrowheads="1"/>
          </p:cNvSpPr>
          <p:nvPr/>
        </p:nvSpPr>
        <p:spPr bwMode="auto">
          <a:xfrm>
            <a:off x="1236663" y="1022350"/>
            <a:ext cx="520768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3.6) </a:t>
            </a:r>
            <a:r>
              <a:rPr lang="fr-FR" sz="1800" b="1" u="sng" dirty="0">
                <a:latin typeface="Comic Sans MS" panose="030F0702030302020204" pitchFamily="66" charset="0"/>
              </a:rPr>
              <a:t>États composites et hiérarchisation</a:t>
            </a:r>
          </a:p>
        </p:txBody>
      </p:sp>
      <p:sp>
        <p:nvSpPr>
          <p:cNvPr id="30" name="ZoneTexte 29">
            <a:extLst>
              <a:ext uri="{FF2B5EF4-FFF2-40B4-BE49-F238E27FC236}">
                <a16:creationId xmlns:a16="http://schemas.microsoft.com/office/drawing/2014/main" id="{1307BE4D-FF7E-4DFA-B989-5EC73041D354}"/>
              </a:ext>
            </a:extLst>
          </p:cNvPr>
          <p:cNvSpPr txBox="1">
            <a:spLocks noChangeArrowheads="1"/>
          </p:cNvSpPr>
          <p:nvPr/>
        </p:nvSpPr>
        <p:spPr bwMode="auto">
          <a:xfrm>
            <a:off x="1236662" y="1368428"/>
            <a:ext cx="7907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2000" b="1" dirty="0"/>
              <a:t>*</a:t>
            </a:r>
            <a:r>
              <a:rPr lang="fr-FR" altLang="fr-FR" sz="1800" b="1" dirty="0"/>
              <a:t> </a:t>
            </a:r>
            <a:r>
              <a:rPr lang="fr-FR" altLang="fr-FR" sz="1800" b="1" u="sng" dirty="0"/>
              <a:t>Points d’entrée/sortie multiples :</a:t>
            </a:r>
            <a:endParaRPr lang="fr-FR" altLang="fr-FR" sz="1800" b="1" dirty="0"/>
          </a:p>
        </p:txBody>
      </p:sp>
      <p:pic>
        <p:nvPicPr>
          <p:cNvPr id="11" name="Image 10">
            <a:extLst>
              <a:ext uri="{FF2B5EF4-FFF2-40B4-BE49-F238E27FC236}">
                <a16:creationId xmlns:a16="http://schemas.microsoft.com/office/drawing/2014/main" id="{1B6F6B16-1427-4198-840F-618474053B56}"/>
              </a:ext>
            </a:extLst>
          </p:cNvPr>
          <p:cNvPicPr/>
          <p:nvPr/>
        </p:nvPicPr>
        <p:blipFill>
          <a:blip r:embed="rId3"/>
          <a:srcRect/>
          <a:stretch>
            <a:fillRect/>
          </a:stretch>
        </p:blipFill>
        <p:spPr bwMode="auto">
          <a:xfrm>
            <a:off x="1236663" y="1884137"/>
            <a:ext cx="7907338" cy="4211835"/>
          </a:xfrm>
          <a:prstGeom prst="rect">
            <a:avLst/>
          </a:prstGeom>
          <a:noFill/>
          <a:ln w="9525">
            <a:noFill/>
            <a:miter lim="800000"/>
            <a:headEnd/>
            <a:tailEnd/>
          </a:ln>
        </p:spPr>
      </p:pic>
    </p:spTree>
    <p:extLst>
      <p:ext uri="{BB962C8B-B14F-4D97-AF65-F5344CB8AC3E}">
        <p14:creationId xmlns:p14="http://schemas.microsoft.com/office/powerpoint/2010/main" val="2932362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20">
            <a:extLst>
              <a:ext uri="{FF2B5EF4-FFF2-40B4-BE49-F238E27FC236}">
                <a16:creationId xmlns:a16="http://schemas.microsoft.com/office/drawing/2014/main" id="{26DF8FB7-D9F5-499F-9BFF-98E48919CCC8}"/>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5603" name="Rectangle 622">
            <a:extLst>
              <a:ext uri="{FF2B5EF4-FFF2-40B4-BE49-F238E27FC236}">
                <a16:creationId xmlns:a16="http://schemas.microsoft.com/office/drawing/2014/main" id="{D407446C-E403-47B8-8A86-36653E58FEBF}"/>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5604" name="Rectangle 653">
            <a:extLst>
              <a:ext uri="{FF2B5EF4-FFF2-40B4-BE49-F238E27FC236}">
                <a16:creationId xmlns:a16="http://schemas.microsoft.com/office/drawing/2014/main" id="{4B3B8A6B-857D-4B08-A9FB-04598C56FFA5}"/>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pic>
        <p:nvPicPr>
          <p:cNvPr id="61442" name="Picture 2">
            <a:extLst>
              <a:ext uri="{FF2B5EF4-FFF2-40B4-BE49-F238E27FC236}">
                <a16:creationId xmlns:a16="http://schemas.microsoft.com/office/drawing/2014/main" id="{719DF5DE-30CC-4A07-9186-97C40EAF05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952500"/>
            <a:ext cx="6169025" cy="557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51">
            <a:extLst>
              <a:ext uri="{FF2B5EF4-FFF2-40B4-BE49-F238E27FC236}">
                <a16:creationId xmlns:a16="http://schemas.microsoft.com/office/drawing/2014/main" id="{3B1828A2-F861-46E6-A119-233C95488799}"/>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9" name="ZoneTexte 8">
            <a:extLst>
              <a:ext uri="{FF2B5EF4-FFF2-40B4-BE49-F238E27FC236}">
                <a16:creationId xmlns:a16="http://schemas.microsoft.com/office/drawing/2014/main" id="{977AAAD0-C616-4675-87C6-E3137673902A}"/>
              </a:ext>
            </a:extLst>
          </p:cNvPr>
          <p:cNvSpPr txBox="1">
            <a:spLocks noChangeArrowheads="1"/>
          </p:cNvSpPr>
          <p:nvPr/>
        </p:nvSpPr>
        <p:spPr bwMode="auto">
          <a:xfrm>
            <a:off x="1236662" y="1022350"/>
            <a:ext cx="7283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3.7) </a:t>
            </a:r>
            <a:r>
              <a:rPr lang="fr-FR" sz="1800" b="1" u="sng" dirty="0">
                <a:latin typeface="Comic Sans MS" panose="030F0702030302020204" pitchFamily="66" charset="0"/>
              </a:rPr>
              <a:t>Les neufs pseudo-états, et l’historique H et 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500" fill="hold"/>
                                        <p:tgtEl>
                                          <p:spTgt spid="61442"/>
                                        </p:tgtEl>
                                        <p:attrNameLst>
                                          <p:attrName>ppt_w</p:attrName>
                                        </p:attrNameLst>
                                      </p:cBhvr>
                                      <p:tavLst>
                                        <p:tav tm="0">
                                          <p:val>
                                            <p:fltVal val="0"/>
                                          </p:val>
                                        </p:tav>
                                        <p:tav tm="100000">
                                          <p:val>
                                            <p:strVal val="#ppt_w"/>
                                          </p:val>
                                        </p:tav>
                                      </p:tavLst>
                                    </p:anim>
                                    <p:anim calcmode="lin" valueType="num">
                                      <p:cBhvr>
                                        <p:cTn id="8" dur="500" fill="hold"/>
                                        <p:tgtEl>
                                          <p:spTgt spid="61442"/>
                                        </p:tgtEl>
                                        <p:attrNameLst>
                                          <p:attrName>ppt_h</p:attrName>
                                        </p:attrNameLst>
                                      </p:cBhvr>
                                      <p:tavLst>
                                        <p:tav tm="0">
                                          <p:val>
                                            <p:fltVal val="0"/>
                                          </p:val>
                                        </p:tav>
                                        <p:tav tm="100000">
                                          <p:val>
                                            <p:strVal val="#ppt_h"/>
                                          </p:val>
                                        </p:tav>
                                      </p:tavLst>
                                    </p:anim>
                                    <p:animEffect transition="in" filter="fade">
                                      <p:cBhvr>
                                        <p:cTn id="9" dur="5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20">
            <a:extLst>
              <a:ext uri="{FF2B5EF4-FFF2-40B4-BE49-F238E27FC236}">
                <a16:creationId xmlns:a16="http://schemas.microsoft.com/office/drawing/2014/main" id="{A803BEC6-82F4-40F7-BF02-4B57BF528D2E}"/>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6627" name="Rectangle 622">
            <a:extLst>
              <a:ext uri="{FF2B5EF4-FFF2-40B4-BE49-F238E27FC236}">
                <a16:creationId xmlns:a16="http://schemas.microsoft.com/office/drawing/2014/main" id="{5185A999-2B1B-4953-A7F0-EAFCD3F14623}"/>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6628" name="Rectangle 653">
            <a:extLst>
              <a:ext uri="{FF2B5EF4-FFF2-40B4-BE49-F238E27FC236}">
                <a16:creationId xmlns:a16="http://schemas.microsoft.com/office/drawing/2014/main" id="{64B509F2-8AB1-4C0A-8B10-B19AA8E2491B}"/>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 name="ZoneTexte 1">
            <a:extLst>
              <a:ext uri="{FF2B5EF4-FFF2-40B4-BE49-F238E27FC236}">
                <a16:creationId xmlns:a16="http://schemas.microsoft.com/office/drawing/2014/main" id="{ACCF235F-834E-4887-8D82-B81E3CFFD484}"/>
              </a:ext>
            </a:extLst>
          </p:cNvPr>
          <p:cNvSpPr txBox="1">
            <a:spLocks noChangeArrowheads="1"/>
          </p:cNvSpPr>
          <p:nvPr/>
        </p:nvSpPr>
        <p:spPr bwMode="auto">
          <a:xfrm>
            <a:off x="1225550" y="1739900"/>
            <a:ext cx="77835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dirty="0" err="1"/>
              <a:t>VERIFIER</a:t>
            </a:r>
            <a:r>
              <a:rPr lang="fr-FR" altLang="fr-FR" sz="1800" b="1" dirty="0"/>
              <a:t> :</a:t>
            </a:r>
          </a:p>
          <a:p>
            <a:pPr eaLnBrk="1" hangingPunct="1">
              <a:spcBef>
                <a:spcPct val="50000"/>
              </a:spcBef>
            </a:pPr>
            <a:r>
              <a:rPr lang="fr-FR" altLang="fr-FR" sz="1800" b="1" dirty="0"/>
              <a:t>complétude</a:t>
            </a:r>
            <a:r>
              <a:rPr lang="fr-FR" altLang="fr-FR" sz="1800" dirty="0"/>
              <a:t> : comportement toujours défini : à chaque évolution des variables d’entrées (conditions ou évènements), et quel que soit l’état source, il existe au moins un état destination ;</a:t>
            </a:r>
          </a:p>
          <a:p>
            <a:pPr eaLnBrk="1" hangingPunct="1">
              <a:spcBef>
                <a:spcPct val="50000"/>
              </a:spcBef>
            </a:pPr>
            <a:r>
              <a:rPr lang="fr-FR" altLang="fr-FR" sz="1800" b="1" dirty="0"/>
              <a:t>non contradiction</a:t>
            </a:r>
            <a:r>
              <a:rPr lang="fr-FR" altLang="fr-FR" sz="1800" dirty="0"/>
              <a:t> : à tout changement des variables d’entrées (conditions et évènements), un et un seul état destination existe ;</a:t>
            </a:r>
          </a:p>
        </p:txBody>
      </p:sp>
      <p:sp>
        <p:nvSpPr>
          <p:cNvPr id="8" name="Text Box 951">
            <a:extLst>
              <a:ext uri="{FF2B5EF4-FFF2-40B4-BE49-F238E27FC236}">
                <a16:creationId xmlns:a16="http://schemas.microsoft.com/office/drawing/2014/main" id="{8161DE2D-F1F2-418A-ABB0-9EA3A01E5FEA}"/>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
        <p:nvSpPr>
          <p:cNvPr id="9" name="ZoneTexte 8">
            <a:extLst>
              <a:ext uri="{FF2B5EF4-FFF2-40B4-BE49-F238E27FC236}">
                <a16:creationId xmlns:a16="http://schemas.microsoft.com/office/drawing/2014/main" id="{91C0C546-9308-4F20-A658-B58A0DEA3797}"/>
              </a:ext>
            </a:extLst>
          </p:cNvPr>
          <p:cNvSpPr txBox="1">
            <a:spLocks noChangeArrowheads="1"/>
          </p:cNvSpPr>
          <p:nvPr/>
        </p:nvSpPr>
        <p:spPr bwMode="auto">
          <a:xfrm>
            <a:off x="1236662" y="1022350"/>
            <a:ext cx="7907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CA" altLang="fr-FR" sz="1800" b="1" dirty="0">
                <a:latin typeface="Comic Sans MS" panose="030F0702030302020204" pitchFamily="66" charset="0"/>
              </a:rPr>
              <a:t>3.8) </a:t>
            </a:r>
            <a:r>
              <a:rPr lang="fr-FR" sz="1800" b="1" u="sng" dirty="0">
                <a:latin typeface="Comic Sans MS" panose="030F0702030302020204" pitchFamily="66" charset="0"/>
              </a:rPr>
              <a:t>Démarche de modélisation d’un système par un graphe d’états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20">
            <a:extLst>
              <a:ext uri="{FF2B5EF4-FFF2-40B4-BE49-F238E27FC236}">
                <a16:creationId xmlns:a16="http://schemas.microsoft.com/office/drawing/2014/main" id="{A99055C0-603F-4521-AA85-52283E1EAE6B}"/>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7651" name="Rectangle 622">
            <a:extLst>
              <a:ext uri="{FF2B5EF4-FFF2-40B4-BE49-F238E27FC236}">
                <a16:creationId xmlns:a16="http://schemas.microsoft.com/office/drawing/2014/main" id="{DEA587F9-F800-4BC2-A4CF-FD730B1B6CEF}"/>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27652" name="Rectangle 653">
            <a:extLst>
              <a:ext uri="{FF2B5EF4-FFF2-40B4-BE49-F238E27FC236}">
                <a16:creationId xmlns:a16="http://schemas.microsoft.com/office/drawing/2014/main" id="{87FFEF2F-CCBD-4E18-974C-2BA6FCC63804}"/>
              </a:ext>
            </a:extLst>
          </p:cNvPr>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50000"/>
              </a:spcBef>
            </a:pPr>
            <a:endParaRPr lang="fr-FR" altLang="fr-FR"/>
          </a:p>
        </p:txBody>
      </p:sp>
      <p:sp>
        <p:nvSpPr>
          <p:cNvPr id="5" name="ZoneTexte 4">
            <a:extLst>
              <a:ext uri="{FF2B5EF4-FFF2-40B4-BE49-F238E27FC236}">
                <a16:creationId xmlns:a16="http://schemas.microsoft.com/office/drawing/2014/main" id="{04F77FFC-F943-44C1-89FF-241DEB924E64}"/>
              </a:ext>
            </a:extLst>
          </p:cNvPr>
          <p:cNvSpPr txBox="1">
            <a:spLocks noChangeArrowheads="1"/>
          </p:cNvSpPr>
          <p:nvPr/>
        </p:nvSpPr>
        <p:spPr bwMode="auto">
          <a:xfrm>
            <a:off x="1236663" y="10223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6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6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6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6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fr-FR" altLang="fr-FR" sz="1800" b="1" u="sng"/>
              <a:t>Exemple :</a:t>
            </a:r>
            <a:r>
              <a:rPr lang="fr-FR" altLang="fr-FR" sz="1800"/>
              <a:t> commande TOR d’un moteur</a:t>
            </a:r>
            <a:endParaRPr lang="fr-FR" altLang="fr-FR" sz="1800" b="1"/>
          </a:p>
        </p:txBody>
      </p:sp>
      <p:sp>
        <p:nvSpPr>
          <p:cNvPr id="2" name="ZoneTexte 1">
            <a:extLst>
              <a:ext uri="{FF2B5EF4-FFF2-40B4-BE49-F238E27FC236}">
                <a16:creationId xmlns:a16="http://schemas.microsoft.com/office/drawing/2014/main" id="{9B9E3713-EC66-4ACB-91F2-B64599463BF4}"/>
              </a:ext>
            </a:extLst>
          </p:cNvPr>
          <p:cNvSpPr txBox="1"/>
          <p:nvPr/>
        </p:nvSpPr>
        <p:spPr>
          <a:xfrm>
            <a:off x="1268413" y="1422400"/>
            <a:ext cx="7781925" cy="1816100"/>
          </a:xfrm>
          <a:prstGeom prst="rect">
            <a:avLst/>
          </a:prstGeom>
          <a:noFill/>
        </p:spPr>
        <p:txBody>
          <a:bodyPr>
            <a:spAutoFit/>
          </a:bodyPr>
          <a:lstStyle/>
          <a:p>
            <a:pPr>
              <a:spcBef>
                <a:spcPct val="50000"/>
              </a:spcBef>
              <a:defRPr/>
            </a:pPr>
            <a:r>
              <a:rPr lang="fr-FR" dirty="0"/>
              <a:t>2 boutons poussoir m (marche) et a (arrêt) commandent le fonctionnement d'un moteur.</a:t>
            </a:r>
          </a:p>
          <a:p>
            <a:pPr>
              <a:spcBef>
                <a:spcPct val="50000"/>
              </a:spcBef>
              <a:defRPr/>
            </a:pPr>
            <a:r>
              <a:rPr lang="fr-FR" u="sng" dirty="0"/>
              <a:t>Le cahier des charges est le suivant </a:t>
            </a:r>
            <a:r>
              <a:rPr lang="fr-FR" dirty="0"/>
              <a:t>:</a:t>
            </a:r>
          </a:p>
          <a:p>
            <a:pPr marL="285750" indent="-285750">
              <a:spcBef>
                <a:spcPct val="50000"/>
              </a:spcBef>
              <a:buFont typeface="Wingdings" panose="05000000000000000000" pitchFamily="2" charset="2"/>
              <a:buChar char="Ø"/>
              <a:defRPr/>
            </a:pPr>
            <a:r>
              <a:rPr lang="fr-FR" dirty="0"/>
              <a:t>le moteur doit démarrer si le bouton poussoir marche « m » est actionné,</a:t>
            </a:r>
          </a:p>
          <a:p>
            <a:pPr marL="285750" indent="-285750">
              <a:spcBef>
                <a:spcPct val="50000"/>
              </a:spcBef>
              <a:buFont typeface="Wingdings" panose="05000000000000000000" pitchFamily="2" charset="2"/>
              <a:buChar char="Ø"/>
              <a:defRPr/>
            </a:pPr>
            <a:r>
              <a:rPr lang="fr-FR" dirty="0"/>
              <a:t>une fois ce dernier relâché, le moteur doit continuer à tourner jusqu’à l’appui sur « a »,</a:t>
            </a:r>
          </a:p>
          <a:p>
            <a:pPr marL="285750" indent="-285750">
              <a:spcBef>
                <a:spcPct val="50000"/>
              </a:spcBef>
              <a:buFont typeface="Wingdings" panose="05000000000000000000" pitchFamily="2" charset="2"/>
              <a:buChar char="Ø"/>
              <a:defRPr/>
            </a:pPr>
            <a:r>
              <a:rPr lang="fr-FR" dirty="0"/>
              <a:t>en cas d’appui simultané sur les deux boutons, on privilégie l’arrêt du moteur.</a:t>
            </a:r>
          </a:p>
        </p:txBody>
      </p:sp>
      <p:pic>
        <p:nvPicPr>
          <p:cNvPr id="59394" name="Picture 2">
            <a:extLst>
              <a:ext uri="{FF2B5EF4-FFF2-40B4-BE49-F238E27FC236}">
                <a16:creationId xmlns:a16="http://schemas.microsoft.com/office/drawing/2014/main" id="{B67A7CB0-8A01-4B4E-A540-5516C23BE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088" y="3378200"/>
            <a:ext cx="6488112"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51">
            <a:extLst>
              <a:ext uri="{FF2B5EF4-FFF2-40B4-BE49-F238E27FC236}">
                <a16:creationId xmlns:a16="http://schemas.microsoft.com/office/drawing/2014/main" id="{C467AB5E-76D2-4D0D-B43B-38879ADADC51}"/>
              </a:ext>
            </a:extLst>
          </p:cNvPr>
          <p:cNvSpPr txBox="1">
            <a:spLocks noChangeArrowheads="1"/>
          </p:cNvSpPr>
          <p:nvPr/>
        </p:nvSpPr>
        <p:spPr bwMode="auto">
          <a:xfrm>
            <a:off x="0" y="3654425"/>
            <a:ext cx="1098550" cy="600075"/>
          </a:xfrm>
          <a:prstGeom prst="rect">
            <a:avLst/>
          </a:prstGeom>
          <a:solidFill>
            <a:srgbClr val="FF6600"/>
          </a:solidFill>
          <a:ln w="9525">
            <a:noFill/>
            <a:miter lim="800000"/>
            <a:headEnd/>
            <a:tailEnd/>
          </a:ln>
          <a:effectLst/>
        </p:spPr>
        <p:txBody>
          <a:bodyPr>
            <a:spAutoFit/>
          </a:bodyPr>
          <a:lstStyle/>
          <a:p>
            <a:pPr algn="ctr">
              <a:defRPr/>
            </a:pPr>
            <a:r>
              <a:rPr lang="fr-FR" sz="1050" b="1" dirty="0">
                <a:solidFill>
                  <a:schemeClr val="bg1"/>
                </a:solidFill>
                <a:effectLst>
                  <a:outerShdw blurRad="38100" dist="38100" dir="2700000" algn="tl">
                    <a:srgbClr val="000000"/>
                  </a:outerShdw>
                </a:effectLst>
              </a:rPr>
              <a:t>3)</a:t>
            </a:r>
          </a:p>
          <a:p>
            <a:pPr algn="ctr">
              <a:defRPr/>
            </a:pPr>
            <a:r>
              <a:rPr lang="fr-FR" sz="1050" b="1" dirty="0">
                <a:solidFill>
                  <a:schemeClr val="bg1"/>
                </a:solidFill>
                <a:effectLst>
                  <a:outerShdw blurRad="38100" dist="38100" dir="2700000" algn="tl">
                    <a:srgbClr val="000000"/>
                  </a:outerShdw>
                </a:effectLst>
              </a:rPr>
              <a:t>DIAGRAMME</a:t>
            </a:r>
          </a:p>
          <a:p>
            <a:pPr algn="ctr">
              <a:defRPr/>
            </a:pPr>
            <a:r>
              <a:rPr lang="fr-FR" sz="1200" b="1" dirty="0">
                <a:solidFill>
                  <a:schemeClr val="bg1"/>
                </a:solidFill>
                <a:effectLst>
                  <a:outerShdw blurRad="38100" dist="38100" dir="2700000" algn="tl">
                    <a:srgbClr val="000000"/>
                  </a:outerShdw>
                </a:effectLst>
              </a:rPr>
              <a:t>D’ETATS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3" presetClass="entr" presetSubtype="16" fill="hold" nodeType="clickEffect">
                                  <p:stCondLst>
                                    <p:cond delay="0"/>
                                  </p:stCondLst>
                                  <p:childTnLst>
                                    <p:set>
                                      <p:cBhvr>
                                        <p:cTn id="15" dur="1" fill="hold">
                                          <p:stCondLst>
                                            <p:cond delay="0"/>
                                          </p:stCondLst>
                                        </p:cTn>
                                        <p:tgtEl>
                                          <p:spTgt spid="59394"/>
                                        </p:tgtEl>
                                        <p:attrNameLst>
                                          <p:attrName>style.visibility</p:attrName>
                                        </p:attrNameLst>
                                      </p:cBhvr>
                                      <p:to>
                                        <p:strVal val="visible"/>
                                      </p:to>
                                    </p:set>
                                    <p:anim calcmode="lin" valueType="num">
                                      <p:cBhvr>
                                        <p:cTn id="16" dur="500" fill="hold"/>
                                        <p:tgtEl>
                                          <p:spTgt spid="59394"/>
                                        </p:tgtEl>
                                        <p:attrNameLst>
                                          <p:attrName>ppt_w</p:attrName>
                                        </p:attrNameLst>
                                      </p:cBhvr>
                                      <p:tavLst>
                                        <p:tav tm="0">
                                          <p:val>
                                            <p:fltVal val="0"/>
                                          </p:val>
                                        </p:tav>
                                        <p:tav tm="100000">
                                          <p:val>
                                            <p:strVal val="#ppt_w"/>
                                          </p:val>
                                        </p:tav>
                                      </p:tavLst>
                                    </p:anim>
                                    <p:anim calcmode="lin" valueType="num">
                                      <p:cBhvr>
                                        <p:cTn id="17" dur="500" fill="hold"/>
                                        <p:tgtEl>
                                          <p:spTgt spid="59394"/>
                                        </p:tgtEl>
                                        <p:attrNameLst>
                                          <p:attrName>ppt_h</p:attrName>
                                        </p:attrNameLst>
                                      </p:cBhvr>
                                      <p:tavLst>
                                        <p:tav tm="0">
                                          <p:val>
                                            <p:fltVal val="0"/>
                                          </p:val>
                                        </p:tav>
                                        <p:tav tm="100000">
                                          <p:val>
                                            <p:strVal val="#ppt_h"/>
                                          </p:val>
                                        </p:tav>
                                      </p:tavLst>
                                    </p:anim>
                                    <p:animEffect transition="in" filter="fade">
                                      <p:cBhvr>
                                        <p:cTn id="18" dur="500"/>
                                        <p:tgtEl>
                                          <p:spTgt spid="59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FC3F04"/>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fr-FR" sz="16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solidFill>
            <a:srgbClr val="FC3F04"/>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fr-FR" sz="16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1729</TotalTime>
  <Words>2155</Words>
  <Application>Microsoft Office PowerPoint</Application>
  <PresentationFormat>Affichage à l'écran (4:3)</PresentationFormat>
  <Paragraphs>364</Paragraphs>
  <Slides>36</Slides>
  <Notes>36</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36</vt:i4>
      </vt:variant>
    </vt:vector>
  </HeadingPairs>
  <TitlesOfParts>
    <vt:vector size="45" baseType="lpstr">
      <vt:lpstr>Times New Roman</vt:lpstr>
      <vt:lpstr>Arial</vt:lpstr>
      <vt:lpstr>Calibri</vt:lpstr>
      <vt:lpstr>Bradley Hand ITC</vt:lpstr>
      <vt:lpstr>Comic Sans MS</vt:lpstr>
      <vt:lpstr>Symbol</vt:lpstr>
      <vt:lpstr>Wingdings</vt:lpstr>
      <vt:lpstr>Modèle par défaut</vt:lpstr>
      <vt:lpstr>MathType 5.0 Equation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CHERON</dc:creator>
  <cp:lastModifiedBy>Dam Dam</cp:lastModifiedBy>
  <cp:revision>203</cp:revision>
  <dcterms:created xsi:type="dcterms:W3CDTF">2009-05-11T20:44:41Z</dcterms:created>
  <dcterms:modified xsi:type="dcterms:W3CDTF">2023-12-04T13:39:37Z</dcterms:modified>
</cp:coreProperties>
</file>